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2"/>
  </p:notesMasterIdLst>
  <p:sldIdLst>
    <p:sldId id="261" r:id="rId2"/>
    <p:sldId id="268" r:id="rId3"/>
    <p:sldId id="287" r:id="rId4"/>
    <p:sldId id="269" r:id="rId5"/>
    <p:sldId id="270" r:id="rId6"/>
    <p:sldId id="271" r:id="rId7"/>
    <p:sldId id="282" r:id="rId8"/>
    <p:sldId id="283" r:id="rId9"/>
    <p:sldId id="285" r:id="rId10"/>
    <p:sldId id="267" r:id="rId11"/>
    <p:sldId id="265" r:id="rId12"/>
    <p:sldId id="264" r:id="rId13"/>
    <p:sldId id="263" r:id="rId14"/>
    <p:sldId id="272" r:id="rId15"/>
    <p:sldId id="273" r:id="rId16"/>
    <p:sldId id="262" r:id="rId17"/>
    <p:sldId id="257" r:id="rId18"/>
    <p:sldId id="258" r:id="rId19"/>
    <p:sldId id="259" r:id="rId20"/>
    <p:sldId id="260" r:id="rId21"/>
    <p:sldId id="274" r:id="rId22"/>
    <p:sldId id="275" r:id="rId23"/>
    <p:sldId id="284" r:id="rId24"/>
    <p:sldId id="276" r:id="rId25"/>
    <p:sldId id="277" r:id="rId26"/>
    <p:sldId id="278" r:id="rId27"/>
    <p:sldId id="279" r:id="rId28"/>
    <p:sldId id="280" r:id="rId29"/>
    <p:sldId id="281"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39"/>
    <p:restoredTop sz="32715"/>
  </p:normalViewPr>
  <p:slideViewPr>
    <p:cSldViewPr snapToGrid="0" snapToObjects="1">
      <p:cViewPr varScale="1">
        <p:scale>
          <a:sx n="54" d="100"/>
          <a:sy n="54" d="100"/>
        </p:scale>
        <p:origin x="1744"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B220442B-BD6D-F845-857B-B6AC3E041A2F}" type="datetimeFigureOut">
              <a:rPr lang="en-US" smtClean="0"/>
              <a:t>10/22/15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AABDF5-A61E-9E4B-AC9D-094FC3A70B14}" type="slidenum">
              <a:rPr lang="en-US" smtClean="0"/>
              <a:t>‹#›</a:t>
            </a:fld>
            <a:endParaRPr lang="en-US"/>
          </a:p>
        </p:txBody>
      </p:sp>
    </p:spTree>
    <p:extLst>
      <p:ext uri="{BB962C8B-B14F-4D97-AF65-F5344CB8AC3E}">
        <p14:creationId xmlns:p14="http://schemas.microsoft.com/office/powerpoint/2010/main" val="1692193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AABDF5-A61E-9E4B-AC9D-094FC3A70B14}" type="slidenum">
              <a:rPr lang="en-US" smtClean="0"/>
              <a:t>1</a:t>
            </a:fld>
            <a:endParaRPr lang="en-US"/>
          </a:p>
        </p:txBody>
      </p:sp>
    </p:spTree>
    <p:extLst>
      <p:ext uri="{BB962C8B-B14F-4D97-AF65-F5344CB8AC3E}">
        <p14:creationId xmlns:p14="http://schemas.microsoft.com/office/powerpoint/2010/main" val="1020294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in this tough environment Ukrainian</a:t>
            </a:r>
            <a:r>
              <a:rPr lang="en-US" baseline="0" dirty="0" smtClean="0"/>
              <a:t> libraries have to increase their value to the community and gain additional patrons so that they can remain viable in today’s culture.</a:t>
            </a:r>
          </a:p>
          <a:p>
            <a:endParaRPr lang="en-US" baseline="0" dirty="0" smtClean="0"/>
          </a:p>
          <a:p>
            <a:r>
              <a:rPr lang="en-US" baseline="0" dirty="0" smtClean="0"/>
              <a:t>Almost 20K libraries in Ukraine, competition is fierce for the small pool of funding</a:t>
            </a:r>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10</a:t>
            </a:fld>
            <a:endParaRPr lang="en-US"/>
          </a:p>
        </p:txBody>
      </p:sp>
    </p:spTree>
    <p:extLst>
      <p:ext uri="{BB962C8B-B14F-4D97-AF65-F5344CB8AC3E}">
        <p14:creationId xmlns:p14="http://schemas.microsoft.com/office/powerpoint/2010/main" val="569085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test this project, inspired</a:t>
            </a:r>
            <a:r>
              <a:rPr lang="en-US" baseline="0" dirty="0" smtClean="0"/>
              <a:t> by the Maker Spaces movement, </a:t>
            </a:r>
            <a:r>
              <a:rPr lang="en-US" dirty="0" smtClean="0"/>
              <a:t>was implemented. These space were designed for</a:t>
            </a:r>
            <a:r>
              <a:rPr lang="en-US" baseline="0" dirty="0" smtClean="0"/>
              <a:t> creation and were focused on audio, video and photography as those domains were seen as more cost-effective in Ukraine.</a:t>
            </a:r>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11</a:t>
            </a:fld>
            <a:endParaRPr lang="en-US"/>
          </a:p>
        </p:txBody>
      </p:sp>
    </p:spTree>
    <p:extLst>
      <p:ext uri="{BB962C8B-B14F-4D97-AF65-F5344CB8AC3E}">
        <p14:creationId xmlns:p14="http://schemas.microsoft.com/office/powerpoint/2010/main" val="1728591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20K</a:t>
            </a:r>
            <a:r>
              <a:rPr lang="en-US" baseline="0" dirty="0" smtClean="0"/>
              <a:t> libraries in Ukraine and 2,000 equipped with computers by </a:t>
            </a:r>
            <a:r>
              <a:rPr lang="en-US" baseline="0" dirty="0" err="1" smtClean="0"/>
              <a:t>bibliomist</a:t>
            </a:r>
            <a:r>
              <a:rPr lang="en-US" baseline="0" dirty="0" smtClean="0"/>
              <a:t>, it was impossible to do something for every library</a:t>
            </a:r>
            <a:r>
              <a:rPr lang="is-IS" baseline="0" dirty="0" smtClean="0"/>
              <a:t>….so Bibliomist introduced this pilot project as a contest.</a:t>
            </a:r>
          </a:p>
          <a:p>
            <a:endParaRPr lang="is-IS" baseline="0" dirty="0" smtClean="0"/>
          </a:p>
          <a:p>
            <a:r>
              <a:rPr lang="is-IS" baseline="0" dirty="0" smtClean="0"/>
              <a:t>They had to submit a proposal and were judged based on their merits</a:t>
            </a:r>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12</a:t>
            </a:fld>
            <a:endParaRPr lang="en-US"/>
          </a:p>
        </p:txBody>
      </p:sp>
    </p:spTree>
    <p:extLst>
      <p:ext uri="{BB962C8B-B14F-4D97-AF65-F5344CB8AC3E}">
        <p14:creationId xmlns:p14="http://schemas.microsoft.com/office/powerpoint/2010/main" val="1037199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 rules</a:t>
            </a:r>
            <a:r>
              <a:rPr lang="en-US" baseline="0" dirty="0" smtClean="0"/>
              <a:t> were simple: had to have 1 community partner, a dedicated space in the library, and a detailed project plan</a:t>
            </a:r>
          </a:p>
          <a:p>
            <a:endParaRPr lang="en-US" baseline="0" dirty="0" smtClean="0"/>
          </a:p>
          <a:p>
            <a:r>
              <a:rPr lang="en-US" baseline="0" dirty="0" smtClean="0"/>
              <a:t>These were more difficult than anticipated</a:t>
            </a:r>
            <a:r>
              <a:rPr lang="is-IS" baseline="0" dirty="0" smtClean="0"/>
              <a:t>…many could find a partner, many didnt have a dedicated space, and the project plans were a disaster</a:t>
            </a:r>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13</a:t>
            </a:fld>
            <a:endParaRPr lang="en-US"/>
          </a:p>
        </p:txBody>
      </p:sp>
    </p:spTree>
    <p:extLst>
      <p:ext uri="{BB962C8B-B14F-4D97-AF65-F5344CB8AC3E}">
        <p14:creationId xmlns:p14="http://schemas.microsoft.com/office/powerpoint/2010/main" val="656440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5 winners received</a:t>
            </a:r>
            <a:r>
              <a:rPr lang="is-IS" dirty="0" smtClean="0"/>
              <a:t>…5,000</a:t>
            </a:r>
            <a:r>
              <a:rPr lang="is-IS" baseline="0" dirty="0" smtClean="0"/>
              <a:t> in equipment....they were allowed to pick what they wanted...but it had to be approved by grant coordinator.</a:t>
            </a:r>
          </a:p>
          <a:p>
            <a:r>
              <a:rPr lang="is-IS" baseline="0" dirty="0" smtClean="0"/>
              <a:t>They received 2 technical trainings (also a project planning course)</a:t>
            </a:r>
          </a:p>
          <a:p>
            <a:r>
              <a:rPr lang="is-IS" baseline="0" dirty="0" smtClean="0"/>
              <a:t>And an international site visit (this would not be necessary in the US)</a:t>
            </a:r>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14</a:t>
            </a:fld>
            <a:endParaRPr lang="en-US"/>
          </a:p>
        </p:txBody>
      </p:sp>
    </p:spTree>
    <p:extLst>
      <p:ext uri="{BB962C8B-B14F-4D97-AF65-F5344CB8AC3E}">
        <p14:creationId xmlns:p14="http://schemas.microsoft.com/office/powerpoint/2010/main" val="393708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map of Ukraine to show</a:t>
            </a:r>
            <a:r>
              <a:rPr lang="en-US" baseline="0" dirty="0" smtClean="0"/>
              <a:t> where the 5 sites are</a:t>
            </a:r>
          </a:p>
          <a:p>
            <a:endParaRPr lang="en-US" baseline="0" dirty="0" smtClean="0"/>
          </a:p>
          <a:p>
            <a:r>
              <a:rPr lang="en-US" baseline="0" dirty="0" smtClean="0"/>
              <a:t>3 of them in somewhat dangerous areas</a:t>
            </a:r>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15</a:t>
            </a:fld>
            <a:endParaRPr lang="en-US"/>
          </a:p>
        </p:txBody>
      </p:sp>
    </p:spTree>
    <p:extLst>
      <p:ext uri="{BB962C8B-B14F-4D97-AF65-F5344CB8AC3E}">
        <p14:creationId xmlns:p14="http://schemas.microsoft.com/office/powerpoint/2010/main" val="553888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r>
              <a:rPr lang="en-US" sz="1200" dirty="0" smtClean="0"/>
              <a:t>Crazy successful</a:t>
            </a:r>
          </a:p>
          <a:p>
            <a:pPr lvl="0">
              <a:defRPr sz="1800"/>
            </a:pPr>
            <a:r>
              <a:rPr lang="en-US" sz="1200" dirty="0" smtClean="0"/>
              <a:t>Massive community buy-in</a:t>
            </a:r>
          </a:p>
          <a:p>
            <a:pPr lvl="0">
              <a:defRPr sz="1800"/>
            </a:pPr>
            <a:r>
              <a:rPr lang="en-US" sz="1200" dirty="0" smtClean="0"/>
              <a:t>Librarians got it</a:t>
            </a:r>
          </a:p>
          <a:p>
            <a:pPr lvl="0">
              <a:defRPr sz="1800"/>
            </a:pPr>
            <a:r>
              <a:rPr lang="en-US" sz="1200" dirty="0" smtClean="0"/>
              <a:t>Paid community partner - led to more trainings</a:t>
            </a:r>
          </a:p>
          <a:p>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16</a:t>
            </a:fld>
            <a:endParaRPr lang="en-US"/>
          </a:p>
        </p:txBody>
      </p:sp>
    </p:spTree>
    <p:extLst>
      <p:ext uri="{BB962C8B-B14F-4D97-AF65-F5344CB8AC3E}">
        <p14:creationId xmlns:p14="http://schemas.microsoft.com/office/powerpoint/2010/main" val="1688304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r>
              <a:rPr lang="en-US" sz="1200" dirty="0" smtClean="0"/>
              <a:t>Did not aim for high participation and did not set up the infrastructure to achieve high participation</a:t>
            </a:r>
          </a:p>
          <a:p>
            <a:pPr lvl="0">
              <a:defRPr sz="1800"/>
            </a:pPr>
            <a:r>
              <a:rPr lang="en-US" sz="1200" dirty="0" smtClean="0"/>
              <a:t>Best use of social media</a:t>
            </a:r>
          </a:p>
          <a:p>
            <a:pPr lvl="0">
              <a:defRPr sz="1800"/>
            </a:pPr>
            <a:r>
              <a:rPr lang="en-US" sz="1200" dirty="0" smtClean="0"/>
              <a:t>Took a long time for the librarians to learn the equipment</a:t>
            </a:r>
          </a:p>
          <a:p>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17</a:t>
            </a:fld>
            <a:endParaRPr lang="en-US"/>
          </a:p>
        </p:txBody>
      </p:sp>
    </p:spTree>
    <p:extLst>
      <p:ext uri="{BB962C8B-B14F-4D97-AF65-F5344CB8AC3E}">
        <p14:creationId xmlns:p14="http://schemas.microsoft.com/office/powerpoint/2010/main" val="631295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r>
              <a:rPr lang="en-US" sz="1200" dirty="0" smtClean="0"/>
              <a:t>Successful use of community partners</a:t>
            </a:r>
          </a:p>
          <a:p>
            <a:pPr lvl="0">
              <a:defRPr sz="1800"/>
            </a:pPr>
            <a:r>
              <a:rPr lang="en-US" sz="1200" dirty="0" smtClean="0"/>
              <a:t>Enthusiastic participation</a:t>
            </a:r>
          </a:p>
          <a:p>
            <a:pPr lvl="0">
              <a:defRPr sz="1800"/>
            </a:pPr>
            <a:r>
              <a:rPr lang="en-US" sz="1200" dirty="0" smtClean="0"/>
              <a:t>Many viewings and showings</a:t>
            </a:r>
          </a:p>
          <a:p>
            <a:pPr lvl="0">
              <a:defRPr sz="1800"/>
            </a:pPr>
            <a:r>
              <a:rPr lang="en-US" sz="1200" dirty="0" smtClean="0"/>
              <a:t>Used a needs analysis to target the project</a:t>
            </a:r>
          </a:p>
          <a:p>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18</a:t>
            </a:fld>
            <a:endParaRPr lang="en-US"/>
          </a:p>
        </p:txBody>
      </p:sp>
    </p:spTree>
    <p:extLst>
      <p:ext uri="{BB962C8B-B14F-4D97-AF65-F5344CB8AC3E}">
        <p14:creationId xmlns:p14="http://schemas.microsoft.com/office/powerpoint/2010/main" val="1610369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r>
              <a:rPr lang="en-US" sz="1200" dirty="0" smtClean="0"/>
              <a:t>Youth library</a:t>
            </a:r>
          </a:p>
          <a:p>
            <a:pPr lvl="0">
              <a:defRPr sz="1800"/>
            </a:pPr>
            <a:r>
              <a:rPr lang="en-US" sz="1200" dirty="0" smtClean="0"/>
              <a:t>Equipment used in and out of the library for performances</a:t>
            </a:r>
          </a:p>
          <a:p>
            <a:pPr lvl="0">
              <a:defRPr sz="1800"/>
            </a:pPr>
            <a:r>
              <a:rPr lang="en-US" sz="1200" dirty="0" smtClean="0"/>
              <a:t>Used concerts to become an entertainment destination</a:t>
            </a:r>
          </a:p>
          <a:p>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19</a:t>
            </a:fld>
            <a:endParaRPr lang="en-US"/>
          </a:p>
        </p:txBody>
      </p:sp>
    </p:spTree>
    <p:extLst>
      <p:ext uri="{BB962C8B-B14F-4D97-AF65-F5344CB8AC3E}">
        <p14:creationId xmlns:p14="http://schemas.microsoft.com/office/powerpoint/2010/main" val="750556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was the last time you went to a library?</a:t>
            </a:r>
          </a:p>
          <a:p>
            <a:r>
              <a:rPr lang="en-US" dirty="0" smtClean="0"/>
              <a:t>Raise your hand if you’ve been in the last year?</a:t>
            </a:r>
          </a:p>
          <a:p>
            <a:r>
              <a:rPr lang="en-US" dirty="0" smtClean="0"/>
              <a:t>Keep your hand raised if you’ve been in the last 6 months?</a:t>
            </a:r>
          </a:p>
          <a:p>
            <a:r>
              <a:rPr lang="en-US" dirty="0" smtClean="0"/>
              <a:t>OK,</a:t>
            </a:r>
            <a:r>
              <a:rPr lang="en-US" baseline="0" dirty="0" smtClean="0"/>
              <a:t> the last 3 months?</a:t>
            </a:r>
          </a:p>
          <a:p>
            <a:r>
              <a:rPr lang="en-US" baseline="0" dirty="0" smtClean="0"/>
              <a:t>The last month?</a:t>
            </a:r>
          </a:p>
          <a:p>
            <a:r>
              <a:rPr lang="en-US" baseline="0" dirty="0" smtClean="0"/>
              <a:t>The last week?</a:t>
            </a:r>
            <a:endParaRPr lang="en-US" dirty="0" smtClean="0"/>
          </a:p>
          <a:p>
            <a:r>
              <a:rPr lang="en-US" dirty="0" smtClean="0"/>
              <a:t>Would a few of you be willing to share why you were at the library?</a:t>
            </a:r>
          </a:p>
          <a:p>
            <a:r>
              <a:rPr lang="en-US" dirty="0" smtClean="0"/>
              <a:t>To consume</a:t>
            </a:r>
            <a:r>
              <a:rPr lang="en-US" baseline="0" dirty="0" smtClean="0"/>
              <a:t> content? To create content? Or something else??</a:t>
            </a:r>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2</a:t>
            </a:fld>
            <a:endParaRPr lang="en-US"/>
          </a:p>
        </p:txBody>
      </p:sp>
    </p:spTree>
    <p:extLst>
      <p:ext uri="{BB962C8B-B14F-4D97-AF65-F5344CB8AC3E}">
        <p14:creationId xmlns:p14="http://schemas.microsoft.com/office/powerpoint/2010/main" val="1562687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r>
              <a:rPr lang="en-US" sz="1200" dirty="0" smtClean="0"/>
              <a:t>Focused on a small group</a:t>
            </a:r>
          </a:p>
          <a:p>
            <a:pPr lvl="0">
              <a:defRPr sz="1800"/>
            </a:pPr>
            <a:r>
              <a:rPr lang="en-US" sz="1200" dirty="0" smtClean="0"/>
              <a:t>Partnered with local TV station</a:t>
            </a:r>
          </a:p>
          <a:p>
            <a:pPr lvl="0">
              <a:defRPr sz="1800"/>
            </a:pPr>
            <a:r>
              <a:rPr lang="en-US" sz="1200" dirty="0" smtClean="0"/>
              <a:t>Showed that qualitative is as important as quantitative</a:t>
            </a:r>
          </a:p>
          <a:p>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20</a:t>
            </a:fld>
            <a:endParaRPr lang="en-US"/>
          </a:p>
        </p:txBody>
      </p:sp>
    </p:spTree>
    <p:extLst>
      <p:ext uri="{BB962C8B-B14F-4D97-AF65-F5344CB8AC3E}">
        <p14:creationId xmlns:p14="http://schemas.microsoft.com/office/powerpoint/2010/main" val="285497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r>
              <a:rPr lang="en-US" sz="1200" dirty="0" smtClean="0"/>
              <a:t>Procurement: not the norm, hard to implement</a:t>
            </a:r>
          </a:p>
          <a:p>
            <a:pPr lvl="0">
              <a:defRPr sz="1800"/>
            </a:pPr>
            <a:r>
              <a:rPr lang="en-US" sz="1200" dirty="0" smtClean="0"/>
              <a:t>Contest: low turnout, 43 applicants</a:t>
            </a:r>
          </a:p>
          <a:p>
            <a:pPr lvl="0">
              <a:defRPr sz="1800"/>
            </a:pPr>
            <a:r>
              <a:rPr lang="en-US" sz="1200" dirty="0" smtClean="0"/>
              <a:t>Buy-in: Librarians scared of the equipment, </a:t>
            </a:r>
            <a:r>
              <a:rPr lang="en-US" sz="1200" dirty="0" smtClean="0"/>
              <a:t>maintenance, did </a:t>
            </a:r>
            <a:r>
              <a:rPr lang="en-US" sz="1200" dirty="0" smtClean="0"/>
              <a:t>not want patrons to use it or borrow it, librarians took the equipment for their use, staff had problems with maintenance, staff did not know how to manage the equipment</a:t>
            </a:r>
          </a:p>
          <a:p>
            <a:pPr lvl="0">
              <a:defRPr sz="1800"/>
            </a:pPr>
            <a:r>
              <a:rPr lang="en-US" sz="1200" dirty="0" smtClean="0"/>
              <a:t>Knowledge: low understanding of the equipment and potential uses</a:t>
            </a:r>
          </a:p>
          <a:p>
            <a:pPr lvl="0">
              <a:defRPr sz="1800"/>
            </a:pPr>
            <a:r>
              <a:rPr lang="en-US" sz="1200" dirty="0" smtClean="0"/>
              <a:t>Resources: no budget for the increased utility costs, no space for the equipment</a:t>
            </a:r>
          </a:p>
        </p:txBody>
      </p:sp>
      <p:sp>
        <p:nvSpPr>
          <p:cNvPr id="4" name="Slide Number Placeholder 3"/>
          <p:cNvSpPr>
            <a:spLocks noGrp="1"/>
          </p:cNvSpPr>
          <p:nvPr>
            <p:ph type="sldNum" sz="quarter" idx="10"/>
          </p:nvPr>
        </p:nvSpPr>
        <p:spPr/>
        <p:txBody>
          <a:bodyPr/>
          <a:lstStyle/>
          <a:p>
            <a:fld id="{71AABDF5-A61E-9E4B-AC9D-094FC3A70B14}" type="slidenum">
              <a:rPr lang="en-US" smtClean="0"/>
              <a:t>21</a:t>
            </a:fld>
            <a:endParaRPr lang="en-US"/>
          </a:p>
        </p:txBody>
      </p:sp>
    </p:spTree>
    <p:extLst>
      <p:ext uri="{BB962C8B-B14F-4D97-AF65-F5344CB8AC3E}">
        <p14:creationId xmlns:p14="http://schemas.microsoft.com/office/powerpoint/2010/main" val="879393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lesson learned</a:t>
            </a:r>
            <a:r>
              <a:rPr lang="is-IS" baseline="0" dirty="0" smtClean="0"/>
              <a:t>…these projects lived and died based on the strength of their partners</a:t>
            </a:r>
          </a:p>
          <a:p>
            <a:endParaRPr lang="is-IS" baseline="0" dirty="0" smtClean="0"/>
          </a:p>
          <a:p>
            <a:r>
              <a:rPr lang="is-IS" baseline="0" dirty="0" smtClean="0"/>
              <a:t>When staff time is low and resources are hard to find...these partners gave time and and treasure to help the community</a:t>
            </a:r>
          </a:p>
          <a:p>
            <a:r>
              <a:rPr lang="is-IS" baseline="0" dirty="0" smtClean="0"/>
              <a:t>Volunteerism = new &amp; shiny!</a:t>
            </a:r>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22</a:t>
            </a:fld>
            <a:endParaRPr lang="en-US"/>
          </a:p>
        </p:txBody>
      </p:sp>
    </p:spTree>
    <p:extLst>
      <p:ext uri="{BB962C8B-B14F-4D97-AF65-F5344CB8AC3E}">
        <p14:creationId xmlns:p14="http://schemas.microsoft.com/office/powerpoint/2010/main" val="1110638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staff, adults and children were</a:t>
            </a:r>
            <a:r>
              <a:rPr lang="en-US" baseline="0" dirty="0" smtClean="0"/>
              <a:t> all motivated to use the spaces and create art</a:t>
            </a:r>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23</a:t>
            </a:fld>
            <a:endParaRPr lang="en-US"/>
          </a:p>
        </p:txBody>
      </p:sp>
    </p:spTree>
    <p:extLst>
      <p:ext uri="{BB962C8B-B14F-4D97-AF65-F5344CB8AC3E}">
        <p14:creationId xmlns:p14="http://schemas.microsoft.com/office/powerpoint/2010/main" val="1605713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space was different</a:t>
            </a:r>
            <a:r>
              <a:rPr lang="is-IS" dirty="0" smtClean="0"/>
              <a:t>…they were encouraged to tailor their space and projects based on theior communitiues and reources</a:t>
            </a:r>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24</a:t>
            </a:fld>
            <a:endParaRPr lang="en-US"/>
          </a:p>
        </p:txBody>
      </p:sp>
    </p:spTree>
    <p:extLst>
      <p:ext uri="{BB962C8B-B14F-4D97-AF65-F5344CB8AC3E}">
        <p14:creationId xmlns:p14="http://schemas.microsoft.com/office/powerpoint/2010/main" val="1196899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spaces with the most dedicated and enthusiastic leaders had much more success</a:t>
            </a:r>
          </a:p>
          <a:p>
            <a:r>
              <a:rPr lang="en-US" dirty="0" smtClean="0"/>
              <a:t>Strong (and forward-thinking</a:t>
            </a:r>
            <a:r>
              <a:rPr lang="en-US" baseline="0" dirty="0" smtClean="0"/>
              <a:t>) vision</a:t>
            </a:r>
          </a:p>
          <a:p>
            <a:r>
              <a:rPr lang="en-US" baseline="0" dirty="0" smtClean="0"/>
              <a:t>Ability to mobilize staff to work as a team</a:t>
            </a:r>
          </a:p>
          <a:p>
            <a:r>
              <a:rPr lang="en-US" baseline="0" dirty="0" smtClean="0"/>
              <a:t>Can identify staff strengths and empower them</a:t>
            </a:r>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25</a:t>
            </a:fld>
            <a:endParaRPr lang="en-US"/>
          </a:p>
        </p:txBody>
      </p:sp>
    </p:spTree>
    <p:extLst>
      <p:ext uri="{BB962C8B-B14F-4D97-AF65-F5344CB8AC3E}">
        <p14:creationId xmlns:p14="http://schemas.microsoft.com/office/powerpoint/2010/main" val="631781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Sites</a:t>
            </a:r>
            <a:r>
              <a:rPr lang="en-US" baseline="0" dirty="0" smtClean="0"/>
              <a:t> that opened up access to the equipment saw higher numbers of patrons and increased participation</a:t>
            </a:r>
          </a:p>
          <a:p>
            <a:endParaRPr lang="en-US" baseline="0" dirty="0" smtClean="0"/>
          </a:p>
          <a:p>
            <a:r>
              <a:rPr lang="en-US" baseline="0" dirty="0" smtClean="0"/>
              <a:t>Also sites that posted clear guidelines had fewer issues</a:t>
            </a:r>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26</a:t>
            </a:fld>
            <a:endParaRPr lang="en-US"/>
          </a:p>
        </p:txBody>
      </p:sp>
    </p:spTree>
    <p:extLst>
      <p:ext uri="{BB962C8B-B14F-4D97-AF65-F5344CB8AC3E}">
        <p14:creationId xmlns:p14="http://schemas.microsoft.com/office/powerpoint/2010/main" val="1185040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equipment was</a:t>
            </a:r>
            <a:r>
              <a:rPr lang="en-US" baseline="0" dirty="0" smtClean="0"/>
              <a:t> new to the librarians and patrons</a:t>
            </a:r>
            <a:r>
              <a:rPr lang="is-IS" baseline="0" dirty="0" smtClean="0"/>
              <a:t>…it was important fopr the librarians to monitor the patrons and for the patrons to monitor the librarians...to make sure the equipment was used correctly and to make sure the equipment was availalble.</a:t>
            </a:r>
          </a:p>
          <a:p>
            <a:r>
              <a:rPr lang="is-IS" baseline="0" dirty="0" smtClean="0"/>
              <a:t>Mutual accountability = decrease theft and decrease corruption</a:t>
            </a:r>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27</a:t>
            </a:fld>
            <a:endParaRPr lang="en-US"/>
          </a:p>
        </p:txBody>
      </p:sp>
    </p:spTree>
    <p:extLst>
      <p:ext uri="{BB962C8B-B14F-4D97-AF65-F5344CB8AC3E}">
        <p14:creationId xmlns:p14="http://schemas.microsoft.com/office/powerpoint/2010/main" val="54423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project required extensive training for the librarians</a:t>
            </a:r>
            <a:r>
              <a:rPr lang="is-IS" dirty="0" smtClean="0"/>
              <a:t>…all new equipment...all</a:t>
            </a:r>
            <a:r>
              <a:rPr lang="is-IS" baseline="0" dirty="0" smtClean="0"/>
              <a:t> new services...they were nervous and reluctant to us ethe equipmnt and let the patrons use the equipment</a:t>
            </a:r>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28</a:t>
            </a:fld>
            <a:endParaRPr lang="en-US"/>
          </a:p>
        </p:txBody>
      </p:sp>
    </p:spTree>
    <p:extLst>
      <p:ext uri="{BB962C8B-B14F-4D97-AF65-F5344CB8AC3E}">
        <p14:creationId xmlns:p14="http://schemas.microsoft.com/office/powerpoint/2010/main" val="1174887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Originally the projects were supposed</a:t>
            </a:r>
            <a:r>
              <a:rPr lang="en-US" baseline="0" dirty="0" smtClean="0"/>
              <a:t> to last a few weeks</a:t>
            </a:r>
          </a:p>
          <a:p>
            <a:endParaRPr lang="en-US" baseline="0" dirty="0" smtClean="0"/>
          </a:p>
          <a:p>
            <a:r>
              <a:rPr lang="en-US" baseline="0" dirty="0" smtClean="0"/>
              <a:t>Eventually they lasted from 6 months to a year (and there was a little revolution in the middle of it all!)</a:t>
            </a:r>
          </a:p>
          <a:p>
            <a:endParaRPr lang="en-US" baseline="0" dirty="0" smtClean="0"/>
          </a:p>
          <a:p>
            <a:r>
              <a:rPr lang="en-US" baseline="0" dirty="0" smtClean="0"/>
              <a:t>It took that long for the librarians to fully feel comfortable offering the new services</a:t>
            </a:r>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29</a:t>
            </a:fld>
            <a:endParaRPr lang="en-US"/>
          </a:p>
        </p:txBody>
      </p:sp>
    </p:spTree>
    <p:extLst>
      <p:ext uri="{BB962C8B-B14F-4D97-AF65-F5344CB8AC3E}">
        <p14:creationId xmlns:p14="http://schemas.microsoft.com/office/powerpoint/2010/main" val="466958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3</a:t>
            </a:fld>
            <a:endParaRPr lang="en-US"/>
          </a:p>
        </p:txBody>
      </p:sp>
    </p:spTree>
    <p:extLst>
      <p:ext uri="{BB962C8B-B14F-4D97-AF65-F5344CB8AC3E}">
        <p14:creationId xmlns:p14="http://schemas.microsoft.com/office/powerpoint/2010/main" val="517346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Originally the projects were supposed</a:t>
            </a:r>
            <a:r>
              <a:rPr lang="en-US" baseline="0" dirty="0" smtClean="0"/>
              <a:t> to last a few weeks</a:t>
            </a:r>
          </a:p>
          <a:p>
            <a:endParaRPr lang="en-US" baseline="0" dirty="0" smtClean="0"/>
          </a:p>
          <a:p>
            <a:r>
              <a:rPr lang="en-US" baseline="0" dirty="0" smtClean="0"/>
              <a:t>Eventually they lasted from 6 months to a year</a:t>
            </a:r>
          </a:p>
          <a:p>
            <a:endParaRPr lang="en-US" baseline="0" dirty="0" smtClean="0"/>
          </a:p>
          <a:p>
            <a:r>
              <a:rPr lang="en-US" baseline="0" dirty="0" smtClean="0"/>
              <a:t>It took that long for the librarians to fully feel comfortable offering the new services</a:t>
            </a:r>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30</a:t>
            </a:fld>
            <a:endParaRPr lang="en-US"/>
          </a:p>
        </p:txBody>
      </p:sp>
    </p:spTree>
    <p:extLst>
      <p:ext uri="{BB962C8B-B14F-4D97-AF65-F5344CB8AC3E}">
        <p14:creationId xmlns:p14="http://schemas.microsoft.com/office/powerpoint/2010/main" val="377240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internet has supplanted libraries as repositories for knowledge</a:t>
            </a:r>
          </a:p>
          <a:p>
            <a:r>
              <a:rPr lang="en-US" dirty="0" smtClean="0"/>
              <a:t>Especially in countries where smartphone usage is very high,</a:t>
            </a:r>
            <a:r>
              <a:rPr lang="en-US" baseline="0" dirty="0" smtClean="0"/>
              <a:t> like Romania and Ukraine where I’ve worked overseas</a:t>
            </a:r>
          </a:p>
          <a:p>
            <a:r>
              <a:rPr lang="en-US" baseline="0" dirty="0" smtClean="0"/>
              <a:t>When you need to look up some thing, where do you go first? Library? Computer? Phone? I would hazard a bet that most of us don’t take a trip to the library every time we need to look up something.</a:t>
            </a:r>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4</a:t>
            </a:fld>
            <a:endParaRPr lang="en-US"/>
          </a:p>
        </p:txBody>
      </p:sp>
    </p:spTree>
    <p:extLst>
      <p:ext uri="{BB962C8B-B14F-4D97-AF65-F5344CB8AC3E}">
        <p14:creationId xmlns:p14="http://schemas.microsoft.com/office/powerpoint/2010/main" val="568712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Libraries have always been much more than dusty archives</a:t>
            </a:r>
            <a:r>
              <a:rPr lang="is-IS" dirty="0" smtClean="0"/>
              <a:t>…but</a:t>
            </a:r>
            <a:r>
              <a:rPr lang="is-IS" baseline="0" dirty="0" smtClean="0"/>
              <a:t> that has not alsways been what the public percieves</a:t>
            </a:r>
          </a:p>
          <a:p>
            <a:r>
              <a:rPr lang="is-IS" baseline="0" dirty="0" smtClean="0"/>
              <a:t>Libraries have a branding issue and they have to promote new services to combat that</a:t>
            </a:r>
          </a:p>
          <a:p>
            <a:r>
              <a:rPr lang="is-IS" baseline="0" dirty="0" smtClean="0"/>
              <a:t>Community activities</a:t>
            </a:r>
          </a:p>
          <a:p>
            <a:r>
              <a:rPr lang="is-IS" baseline="0" dirty="0" smtClean="0"/>
              <a:t>Workshops and programs (what we were doing in Ramnicu Valcea)</a:t>
            </a:r>
          </a:p>
          <a:p>
            <a:r>
              <a:rPr lang="is-IS" baseline="0" dirty="0" smtClean="0"/>
              <a:t>and</a:t>
            </a:r>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5</a:t>
            </a:fld>
            <a:endParaRPr lang="en-US"/>
          </a:p>
        </p:txBody>
      </p:sp>
    </p:spTree>
    <p:extLst>
      <p:ext uri="{BB962C8B-B14F-4D97-AF65-F5344CB8AC3E}">
        <p14:creationId xmlns:p14="http://schemas.microsoft.com/office/powerpoint/2010/main" val="1689937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Content</a:t>
            </a:r>
            <a:r>
              <a:rPr lang="en-US" baseline="0" dirty="0" smtClean="0"/>
              <a:t> creation</a:t>
            </a:r>
          </a:p>
          <a:p>
            <a:r>
              <a:rPr lang="en-US" baseline="0" dirty="0" smtClean="0"/>
              <a:t>This is happening around the world but most of the time these spaces are in high resource environments such as university libraries or major metropolitan libraries.</a:t>
            </a:r>
          </a:p>
          <a:p>
            <a:r>
              <a:rPr lang="en-US" baseline="0" dirty="0" smtClean="0"/>
              <a:t>Maker Spaces movement across the US – a general description but COST?!?!?!</a:t>
            </a:r>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6</a:t>
            </a:fld>
            <a:endParaRPr lang="en-US"/>
          </a:p>
        </p:txBody>
      </p:sp>
    </p:spTree>
    <p:extLst>
      <p:ext uri="{BB962C8B-B14F-4D97-AF65-F5344CB8AC3E}">
        <p14:creationId xmlns:p14="http://schemas.microsoft.com/office/powerpoint/2010/main" val="1459092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can</a:t>
            </a:r>
            <a:r>
              <a:rPr lang="en-US" baseline="0" dirty="0" smtClean="0"/>
              <a:t> be really hard to get the funds for library modernization in low resource environments and to get the buy-in from community leaders, particularly in areas of the developing world where available resources are spread thinly and corruption abounds.</a:t>
            </a:r>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7</a:t>
            </a:fld>
            <a:endParaRPr lang="en-US"/>
          </a:p>
        </p:txBody>
      </p:sp>
    </p:spTree>
    <p:extLst>
      <p:ext uri="{BB962C8B-B14F-4D97-AF65-F5344CB8AC3E}">
        <p14:creationId xmlns:p14="http://schemas.microsoft.com/office/powerpoint/2010/main" val="1429895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rural</a:t>
            </a:r>
            <a:r>
              <a:rPr lang="en-US" baseline="0" dirty="0" smtClean="0"/>
              <a:t> Ukraine the libraries can barely afford books</a:t>
            </a:r>
          </a:p>
          <a:p>
            <a:r>
              <a:rPr lang="en-US" baseline="0" dirty="0" smtClean="0"/>
              <a:t>The librarians are over worked and understaffed</a:t>
            </a:r>
          </a:p>
          <a:p>
            <a:r>
              <a:rPr lang="en-US" baseline="0" dirty="0" smtClean="0"/>
              <a:t>They have been working at the same library for 40 years and do not have the knowledge or will or incentive to change</a:t>
            </a:r>
          </a:p>
          <a:p>
            <a:r>
              <a:rPr lang="en-US" baseline="0" dirty="0" smtClean="0"/>
              <a:t>Internet is often weak in rural areas and the roads prevent easy access to the library.</a:t>
            </a:r>
          </a:p>
          <a:p>
            <a:r>
              <a:rPr lang="en-US" baseline="0" dirty="0" smtClean="0"/>
              <a:t>Often leaders and communities don’t see the value added to society by the library.</a:t>
            </a:r>
          </a:p>
          <a:p>
            <a:r>
              <a:rPr lang="en-US" baseline="0" dirty="0" smtClean="0"/>
              <a:t>Learning and implementing technology can be intimidating and time-consuming for folks.</a:t>
            </a:r>
          </a:p>
        </p:txBody>
      </p:sp>
      <p:sp>
        <p:nvSpPr>
          <p:cNvPr id="4" name="Slide Number Placeholder 3"/>
          <p:cNvSpPr>
            <a:spLocks noGrp="1"/>
          </p:cNvSpPr>
          <p:nvPr>
            <p:ph type="sldNum" sz="quarter" idx="10"/>
          </p:nvPr>
        </p:nvSpPr>
        <p:spPr/>
        <p:txBody>
          <a:bodyPr/>
          <a:lstStyle/>
          <a:p>
            <a:fld id="{71AABDF5-A61E-9E4B-AC9D-094FC3A70B14}" type="slidenum">
              <a:rPr lang="en-US" smtClean="0"/>
              <a:t>8</a:t>
            </a:fld>
            <a:endParaRPr lang="en-US"/>
          </a:p>
        </p:txBody>
      </p:sp>
    </p:spTree>
    <p:extLst>
      <p:ext uri="{BB962C8B-B14F-4D97-AF65-F5344CB8AC3E}">
        <p14:creationId xmlns:p14="http://schemas.microsoft.com/office/powerpoint/2010/main" val="254642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sort of low resources do you run into in your workplace? </a:t>
            </a:r>
          </a:p>
          <a:p>
            <a:r>
              <a:rPr lang="en-US" baseline="0" dirty="0" smtClean="0"/>
              <a:t>If no one is willing to respond</a:t>
            </a:r>
            <a:r>
              <a:rPr lang="is-IS" baseline="0" dirty="0" smtClean="0"/>
              <a:t>…...</a:t>
            </a:r>
          </a:p>
          <a:p>
            <a:r>
              <a:rPr lang="is-IS" baseline="0" dirty="0" smtClean="0"/>
              <a:t>Stand up if.... </a:t>
            </a:r>
            <a:r>
              <a:rPr lang="en-US" baseline="0" dirty="0" smtClean="0"/>
              <a:t>Y</a:t>
            </a:r>
            <a:r>
              <a:rPr lang="is-IS" baseline="0" dirty="0" smtClean="0"/>
              <a:t>our organization struggles with....</a:t>
            </a:r>
          </a:p>
          <a:p>
            <a:pPr marL="228600" indent="-228600">
              <a:buAutoNum type="arabicParenR"/>
            </a:pPr>
            <a:r>
              <a:rPr lang="en-US" baseline="0" dirty="0" smtClean="0"/>
              <a:t>F</a:t>
            </a:r>
            <a:r>
              <a:rPr lang="is-IS" baseline="0" dirty="0" smtClean="0"/>
              <a:t>unding (for staff, for materials, for projects)</a:t>
            </a:r>
          </a:p>
          <a:p>
            <a:pPr marL="228600" indent="-228600">
              <a:buAutoNum type="arabicParenR"/>
            </a:pPr>
            <a:r>
              <a:rPr lang="is-IS" baseline="0" dirty="0" smtClean="0"/>
              <a:t>Time for new projects</a:t>
            </a:r>
          </a:p>
          <a:p>
            <a:pPr marL="228600" indent="-228600">
              <a:buAutoNum type="arabicParenR"/>
            </a:pPr>
            <a:r>
              <a:rPr lang="is-IS" baseline="0" dirty="0" smtClean="0"/>
              <a:t>Knowledge and skills for implementing projects</a:t>
            </a:r>
          </a:p>
          <a:p>
            <a:pPr marL="228600" indent="-228600">
              <a:buAutoNum type="arabicParenR"/>
            </a:pPr>
            <a:r>
              <a:rPr lang="is-IS" baseline="0" dirty="0" smtClean="0"/>
              <a:t>Infrastructure (like buildings, access to internet)</a:t>
            </a:r>
          </a:p>
          <a:p>
            <a:pPr marL="228600" indent="-228600">
              <a:buAutoNum type="arabicParenR"/>
            </a:pPr>
            <a:endParaRPr lang="is-IS" baseline="0" dirty="0" smtClean="0"/>
          </a:p>
          <a:p>
            <a:pPr marL="0" indent="0">
              <a:buNone/>
            </a:pPr>
            <a:r>
              <a:rPr lang="is-IS" baseline="0" dirty="0" smtClean="0"/>
              <a:t>Even in a resource rich country like America, we still have difficulties with resources. So hopefully some of the lessons my team and I learned implementing this project in Ukraine will have some applicability here in the US.</a:t>
            </a:r>
            <a:endParaRPr lang="en-US" dirty="0"/>
          </a:p>
        </p:txBody>
      </p:sp>
      <p:sp>
        <p:nvSpPr>
          <p:cNvPr id="4" name="Slide Number Placeholder 3"/>
          <p:cNvSpPr>
            <a:spLocks noGrp="1"/>
          </p:cNvSpPr>
          <p:nvPr>
            <p:ph type="sldNum" sz="quarter" idx="10"/>
          </p:nvPr>
        </p:nvSpPr>
        <p:spPr/>
        <p:txBody>
          <a:bodyPr/>
          <a:lstStyle/>
          <a:p>
            <a:fld id="{71AABDF5-A61E-9E4B-AC9D-094FC3A70B14}" type="slidenum">
              <a:rPr lang="en-US" smtClean="0"/>
              <a:t>9</a:t>
            </a:fld>
            <a:endParaRPr lang="en-US"/>
          </a:p>
        </p:txBody>
      </p:sp>
    </p:spTree>
    <p:extLst>
      <p:ext uri="{BB962C8B-B14F-4D97-AF65-F5344CB8AC3E}">
        <p14:creationId xmlns:p14="http://schemas.microsoft.com/office/powerpoint/2010/main" val="1562302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F17B921-7734-7E4D-B3D3-5895CBDA3F4A}" type="datetimeFigureOut">
              <a:rPr lang="en-US" smtClean="0"/>
              <a:t>10/22/15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F8A556E-0A0F-5C40-AD72-E8535A0FA77F}" type="slidenum">
              <a:rPr lang="en-US" smtClean="0"/>
              <a:t>‹#›</a:t>
            </a:fld>
            <a:endParaRPr lang="en-US"/>
          </a:p>
        </p:txBody>
      </p:sp>
    </p:spTree>
    <p:extLst>
      <p:ext uri="{BB962C8B-B14F-4D97-AF65-F5344CB8AC3E}">
        <p14:creationId xmlns:p14="http://schemas.microsoft.com/office/powerpoint/2010/main" val="1948448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F17B921-7734-7E4D-B3D3-5895CBDA3F4A}" type="datetimeFigureOut">
              <a:rPr lang="en-US" smtClean="0"/>
              <a:t>10/22/15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F8A556E-0A0F-5C40-AD72-E8535A0FA77F}" type="slidenum">
              <a:rPr lang="en-US" smtClean="0"/>
              <a:t>‹#›</a:t>
            </a:fld>
            <a:endParaRPr lang="en-US"/>
          </a:p>
        </p:txBody>
      </p:sp>
    </p:spTree>
    <p:extLst>
      <p:ext uri="{BB962C8B-B14F-4D97-AF65-F5344CB8AC3E}">
        <p14:creationId xmlns:p14="http://schemas.microsoft.com/office/powerpoint/2010/main" val="205487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F17B921-7734-7E4D-B3D3-5895CBDA3F4A}" type="datetimeFigureOut">
              <a:rPr lang="en-US" smtClean="0"/>
              <a:t>10/22/15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F8A556E-0A0F-5C40-AD72-E8535A0FA77F}" type="slidenum">
              <a:rPr lang="en-US" smtClean="0"/>
              <a:t>‹#›</a:t>
            </a:fld>
            <a:endParaRPr lang="en-US"/>
          </a:p>
        </p:txBody>
      </p:sp>
    </p:spTree>
    <p:extLst>
      <p:ext uri="{BB962C8B-B14F-4D97-AF65-F5344CB8AC3E}">
        <p14:creationId xmlns:p14="http://schemas.microsoft.com/office/powerpoint/2010/main" val="472338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F17B921-7734-7E4D-B3D3-5895CBDA3F4A}" type="datetimeFigureOut">
              <a:rPr lang="en-US" smtClean="0"/>
              <a:t>10/22/15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F8A556E-0A0F-5C40-AD72-E8535A0FA77F}" type="slidenum">
              <a:rPr lang="en-US" smtClean="0"/>
              <a:t>‹#›</a:t>
            </a:fld>
            <a:endParaRPr lang="en-US"/>
          </a:p>
        </p:txBody>
      </p:sp>
    </p:spTree>
    <p:extLst>
      <p:ext uri="{BB962C8B-B14F-4D97-AF65-F5344CB8AC3E}">
        <p14:creationId xmlns:p14="http://schemas.microsoft.com/office/powerpoint/2010/main" val="593705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F17B921-7734-7E4D-B3D3-5895CBDA3F4A}" type="datetimeFigureOut">
              <a:rPr lang="en-US" smtClean="0"/>
              <a:t>10/22/15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F8A556E-0A0F-5C40-AD72-E8535A0FA77F}" type="slidenum">
              <a:rPr lang="en-US" smtClean="0"/>
              <a:t>‹#›</a:t>
            </a:fld>
            <a:endParaRPr lang="en-US"/>
          </a:p>
        </p:txBody>
      </p:sp>
    </p:spTree>
    <p:extLst>
      <p:ext uri="{BB962C8B-B14F-4D97-AF65-F5344CB8AC3E}">
        <p14:creationId xmlns:p14="http://schemas.microsoft.com/office/powerpoint/2010/main" val="1199684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F17B921-7734-7E4D-B3D3-5895CBDA3F4A}" type="datetimeFigureOut">
              <a:rPr lang="en-US" smtClean="0"/>
              <a:t>10/22/15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F8A556E-0A0F-5C40-AD72-E8535A0FA77F}" type="slidenum">
              <a:rPr lang="en-US" smtClean="0"/>
              <a:t>‹#›</a:t>
            </a:fld>
            <a:endParaRPr lang="en-US"/>
          </a:p>
        </p:txBody>
      </p:sp>
    </p:spTree>
    <p:extLst>
      <p:ext uri="{BB962C8B-B14F-4D97-AF65-F5344CB8AC3E}">
        <p14:creationId xmlns:p14="http://schemas.microsoft.com/office/powerpoint/2010/main" val="369933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F17B921-7734-7E4D-B3D3-5895CBDA3F4A}" type="datetimeFigureOut">
              <a:rPr lang="en-US" smtClean="0"/>
              <a:t>10/22/15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F8A556E-0A0F-5C40-AD72-E8535A0FA77F}" type="slidenum">
              <a:rPr lang="en-US" smtClean="0"/>
              <a:t>‹#›</a:t>
            </a:fld>
            <a:endParaRPr lang="en-US"/>
          </a:p>
        </p:txBody>
      </p:sp>
    </p:spTree>
    <p:extLst>
      <p:ext uri="{BB962C8B-B14F-4D97-AF65-F5344CB8AC3E}">
        <p14:creationId xmlns:p14="http://schemas.microsoft.com/office/powerpoint/2010/main" val="514924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F17B921-7734-7E4D-B3D3-5895CBDA3F4A}" type="datetimeFigureOut">
              <a:rPr lang="en-US" smtClean="0"/>
              <a:t>10/22/15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F8A556E-0A0F-5C40-AD72-E8535A0FA77F}" type="slidenum">
              <a:rPr lang="en-US" smtClean="0"/>
              <a:t>‹#›</a:t>
            </a:fld>
            <a:endParaRPr lang="en-US"/>
          </a:p>
        </p:txBody>
      </p:sp>
    </p:spTree>
    <p:extLst>
      <p:ext uri="{BB962C8B-B14F-4D97-AF65-F5344CB8AC3E}">
        <p14:creationId xmlns:p14="http://schemas.microsoft.com/office/powerpoint/2010/main" val="2123819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F17B921-7734-7E4D-B3D3-5895CBDA3F4A}" type="datetimeFigureOut">
              <a:rPr lang="en-US" smtClean="0"/>
              <a:t>10/22/15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F8A556E-0A0F-5C40-AD72-E8535A0FA77F}" type="slidenum">
              <a:rPr lang="en-US" smtClean="0"/>
              <a:t>‹#›</a:t>
            </a:fld>
            <a:endParaRPr lang="en-US"/>
          </a:p>
        </p:txBody>
      </p:sp>
    </p:spTree>
    <p:extLst>
      <p:ext uri="{BB962C8B-B14F-4D97-AF65-F5344CB8AC3E}">
        <p14:creationId xmlns:p14="http://schemas.microsoft.com/office/powerpoint/2010/main" val="170142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F17B921-7734-7E4D-B3D3-5895CBDA3F4A}" type="datetimeFigureOut">
              <a:rPr lang="en-US" smtClean="0"/>
              <a:t>10/22/15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F8A556E-0A0F-5C40-AD72-E8535A0FA77F}" type="slidenum">
              <a:rPr lang="en-US" smtClean="0"/>
              <a:t>‹#›</a:t>
            </a:fld>
            <a:endParaRPr lang="en-US"/>
          </a:p>
        </p:txBody>
      </p:sp>
    </p:spTree>
    <p:extLst>
      <p:ext uri="{BB962C8B-B14F-4D97-AF65-F5344CB8AC3E}">
        <p14:creationId xmlns:p14="http://schemas.microsoft.com/office/powerpoint/2010/main" val="33531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F17B921-7734-7E4D-B3D3-5895CBDA3F4A}" type="datetimeFigureOut">
              <a:rPr lang="en-US" smtClean="0"/>
              <a:t>10/22/15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F8A556E-0A0F-5C40-AD72-E8535A0FA77F}" type="slidenum">
              <a:rPr lang="en-US" smtClean="0"/>
              <a:t>‹#›</a:t>
            </a:fld>
            <a:endParaRPr lang="en-US"/>
          </a:p>
        </p:txBody>
      </p:sp>
    </p:spTree>
    <p:extLst>
      <p:ext uri="{BB962C8B-B14F-4D97-AF65-F5344CB8AC3E}">
        <p14:creationId xmlns:p14="http://schemas.microsoft.com/office/powerpoint/2010/main" val="9167847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5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277" y="-864525"/>
            <a:ext cx="12394277" cy="8262851"/>
          </a:xfrm>
          <a:prstGeom prst="rect">
            <a:avLst/>
          </a:prstGeom>
        </p:spPr>
      </p:pic>
      <p:sp>
        <p:nvSpPr>
          <p:cNvPr id="9" name="TextBox 8"/>
          <p:cNvSpPr txBox="1"/>
          <p:nvPr/>
        </p:nvSpPr>
        <p:spPr>
          <a:xfrm>
            <a:off x="-202277" y="-864527"/>
            <a:ext cx="12394277" cy="8262853"/>
          </a:xfrm>
          <a:prstGeom prst="rect">
            <a:avLst/>
          </a:prstGeom>
          <a:solidFill>
            <a:schemeClr val="bg2">
              <a:alpha val="50000"/>
            </a:schemeClr>
          </a:solidFill>
        </p:spPr>
        <p:txBody>
          <a:bodyPr wrap="square" rtlCol="0" anchor="ctr" anchorCtr="1">
            <a:noAutofit/>
          </a:bodyPr>
          <a:lstStyle/>
          <a:p>
            <a:r>
              <a:rPr lang="en-US" sz="8000" dirty="0" smtClean="0">
                <a:latin typeface="Impact" charset="0"/>
                <a:ea typeface="Impact" charset="0"/>
                <a:cs typeface="Impact" charset="0"/>
              </a:rPr>
              <a:t>Creating in Libraries</a:t>
            </a:r>
            <a:endParaRPr lang="en-US" sz="8000" dirty="0">
              <a:latin typeface="Impact" charset="0"/>
              <a:ea typeface="Impact" charset="0"/>
              <a:cs typeface="Impact" charset="0"/>
            </a:endParaRPr>
          </a:p>
        </p:txBody>
      </p:sp>
      <p:sp>
        <p:nvSpPr>
          <p:cNvPr id="10" name="TextBox 9"/>
          <p:cNvSpPr txBox="1"/>
          <p:nvPr/>
        </p:nvSpPr>
        <p:spPr>
          <a:xfrm>
            <a:off x="574306" y="3934046"/>
            <a:ext cx="10841109" cy="584775"/>
          </a:xfrm>
          <a:prstGeom prst="rect">
            <a:avLst/>
          </a:prstGeom>
          <a:noFill/>
        </p:spPr>
        <p:txBody>
          <a:bodyPr wrap="none" rtlCol="0">
            <a:spAutoFit/>
          </a:bodyPr>
          <a:lstStyle/>
          <a:p>
            <a:r>
              <a:rPr lang="en-US" sz="3200" b="1" i="1" dirty="0">
                <a:latin typeface="Gill Sans" charset="0"/>
                <a:ea typeface="Gill Sans" charset="0"/>
                <a:cs typeface="Gill Sans" charset="0"/>
              </a:rPr>
              <a:t>Lessons learned working in low resource environments</a:t>
            </a:r>
          </a:p>
        </p:txBody>
      </p:sp>
    </p:spTree>
    <p:extLst>
      <p:ext uri="{BB962C8B-B14F-4D97-AF65-F5344CB8AC3E}">
        <p14:creationId xmlns:p14="http://schemas.microsoft.com/office/powerpoint/2010/main" val="1757537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64524"/>
            <a:ext cx="12325000" cy="8197408"/>
          </a:xfrm>
          <a:prstGeom prst="rect">
            <a:avLst/>
          </a:prstGeom>
        </p:spPr>
      </p:pic>
      <p:sp>
        <p:nvSpPr>
          <p:cNvPr id="2" name="TextBox 1"/>
          <p:cNvSpPr txBox="1"/>
          <p:nvPr/>
        </p:nvSpPr>
        <p:spPr>
          <a:xfrm>
            <a:off x="0" y="-1127051"/>
            <a:ext cx="12325000" cy="8459935"/>
          </a:xfrm>
          <a:prstGeom prst="rect">
            <a:avLst/>
          </a:prstGeom>
          <a:solidFill>
            <a:schemeClr val="bg1">
              <a:alpha val="69000"/>
            </a:schemeClr>
          </a:solidFill>
        </p:spPr>
        <p:txBody>
          <a:bodyPr wrap="square" rtlCol="0" anchor="ctr" anchorCtr="1">
            <a:noAutofit/>
          </a:bodyPr>
          <a:lstStyle/>
          <a:p>
            <a:pPr algn="ctr"/>
            <a:r>
              <a:rPr lang="en-US" sz="3200" b="1" dirty="0" smtClean="0">
                <a:latin typeface="Gill Sans" charset="0"/>
                <a:ea typeface="Gill Sans" charset="0"/>
                <a:cs typeface="Gill Sans" charset="0"/>
              </a:rPr>
              <a:t>Ukrainian libraries need to increase patronage</a:t>
            </a:r>
          </a:p>
          <a:p>
            <a:pPr algn="ctr"/>
            <a:r>
              <a:rPr lang="en-US" sz="3200" b="1" dirty="0" smtClean="0">
                <a:latin typeface="Gill Sans" charset="0"/>
                <a:ea typeface="Gill Sans" charset="0"/>
                <a:cs typeface="Gill Sans" charset="0"/>
              </a:rPr>
              <a:t>and prove their value to their communities.</a:t>
            </a:r>
            <a:endParaRPr lang="en-US" sz="3200" b="1" dirty="0">
              <a:latin typeface="Gill Sans" charset="0"/>
              <a:ea typeface="Gill Sans" charset="0"/>
              <a:cs typeface="Gill Sans" charset="0"/>
            </a:endParaRPr>
          </a:p>
        </p:txBody>
      </p:sp>
    </p:spTree>
    <p:extLst>
      <p:ext uri="{BB962C8B-B14F-4D97-AF65-F5344CB8AC3E}">
        <p14:creationId xmlns:p14="http://schemas.microsoft.com/office/powerpoint/2010/main" val="5078630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30779"/>
            <a:ext cx="12192000" cy="8128000"/>
          </a:xfrm>
          <a:prstGeom prst="rect">
            <a:avLst/>
          </a:prstGeom>
        </p:spPr>
      </p:pic>
      <p:sp>
        <p:nvSpPr>
          <p:cNvPr id="5" name="TextBox 4"/>
          <p:cNvSpPr txBox="1"/>
          <p:nvPr/>
        </p:nvSpPr>
        <p:spPr>
          <a:xfrm>
            <a:off x="0" y="0"/>
            <a:ext cx="12192000" cy="6858000"/>
          </a:xfrm>
          <a:prstGeom prst="rect">
            <a:avLst/>
          </a:prstGeom>
          <a:solidFill>
            <a:schemeClr val="bg1">
              <a:alpha val="69000"/>
            </a:schemeClr>
          </a:solidFill>
        </p:spPr>
        <p:txBody>
          <a:bodyPr wrap="square" rtlCol="0" anchor="ctr" anchorCtr="1">
            <a:noAutofit/>
          </a:bodyPr>
          <a:lstStyle/>
          <a:p>
            <a:pPr algn="ctr"/>
            <a:r>
              <a:rPr lang="en-US" sz="3200" b="1" dirty="0" smtClean="0">
                <a:latin typeface="Gill Sans" charset="0"/>
                <a:ea typeface="Gill Sans" charset="0"/>
                <a:cs typeface="Gill Sans" charset="0"/>
              </a:rPr>
              <a:t>As a pilot, </a:t>
            </a:r>
            <a:r>
              <a:rPr lang="en-US" sz="3200" b="1" dirty="0" err="1" smtClean="0">
                <a:latin typeface="Gill Sans" charset="0"/>
                <a:ea typeface="Gill Sans" charset="0"/>
                <a:cs typeface="Gill Sans" charset="0"/>
              </a:rPr>
              <a:t>Bibliomist</a:t>
            </a:r>
            <a:r>
              <a:rPr lang="en-US" sz="3200" b="1" dirty="0" smtClean="0">
                <a:latin typeface="Gill Sans" charset="0"/>
                <a:ea typeface="Gill Sans" charset="0"/>
                <a:cs typeface="Gill Sans" charset="0"/>
              </a:rPr>
              <a:t> in Ukraine worked with </a:t>
            </a:r>
          </a:p>
          <a:p>
            <a:pPr algn="ctr"/>
            <a:r>
              <a:rPr lang="en-US" sz="3200" b="1" dirty="0" smtClean="0">
                <a:latin typeface="Gill Sans" charset="0"/>
                <a:ea typeface="Gill Sans" charset="0"/>
                <a:cs typeface="Gill Sans" charset="0"/>
              </a:rPr>
              <a:t>five libraries to </a:t>
            </a:r>
          </a:p>
          <a:p>
            <a:pPr algn="ctr"/>
            <a:r>
              <a:rPr lang="en-US" sz="3200" b="1" dirty="0" smtClean="0">
                <a:latin typeface="Gill Sans" charset="0"/>
                <a:ea typeface="Gill Sans" charset="0"/>
                <a:cs typeface="Gill Sans" charset="0"/>
              </a:rPr>
              <a:t>install “creation spaces”.</a:t>
            </a:r>
            <a:endParaRPr lang="is-IS" sz="3200" b="1" dirty="0" smtClean="0">
              <a:latin typeface="Gill Sans" charset="0"/>
              <a:ea typeface="Gill Sans" charset="0"/>
              <a:cs typeface="Gill Sans" charset="0"/>
            </a:endParaRPr>
          </a:p>
          <a:p>
            <a:pPr algn="ctr"/>
            <a:endParaRPr lang="is-IS" sz="3200" b="1" dirty="0" smtClean="0">
              <a:latin typeface="Gill Sans" charset="0"/>
              <a:ea typeface="Gill Sans" charset="0"/>
              <a:cs typeface="Gill Sans" charset="0"/>
            </a:endParaRPr>
          </a:p>
        </p:txBody>
      </p:sp>
    </p:spTree>
    <p:extLst>
      <p:ext uri="{BB962C8B-B14F-4D97-AF65-F5344CB8AC3E}">
        <p14:creationId xmlns:p14="http://schemas.microsoft.com/office/powerpoint/2010/main" val="9359509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65758"/>
            <a:ext cx="12192000" cy="8128000"/>
          </a:xfrm>
          <a:prstGeom prst="rect">
            <a:avLst/>
          </a:prstGeom>
        </p:spPr>
      </p:pic>
      <p:sp>
        <p:nvSpPr>
          <p:cNvPr id="4" name="TextBox 3"/>
          <p:cNvSpPr txBox="1"/>
          <p:nvPr/>
        </p:nvSpPr>
        <p:spPr>
          <a:xfrm>
            <a:off x="0" y="0"/>
            <a:ext cx="12192000" cy="6858000"/>
          </a:xfrm>
          <a:prstGeom prst="rect">
            <a:avLst/>
          </a:prstGeom>
          <a:solidFill>
            <a:schemeClr val="bg1">
              <a:alpha val="69000"/>
            </a:schemeClr>
          </a:solidFill>
        </p:spPr>
        <p:txBody>
          <a:bodyPr wrap="square" rtlCol="0" anchor="ctr" anchorCtr="1">
            <a:noAutofit/>
          </a:bodyPr>
          <a:lstStyle/>
          <a:p>
            <a:pPr algn="ctr"/>
            <a:r>
              <a:rPr lang="is-IS" sz="3200" b="1" dirty="0" smtClean="0">
                <a:latin typeface="Gill Sans" charset="0"/>
                <a:ea typeface="Gill Sans" charset="0"/>
                <a:cs typeface="Gill Sans" charset="0"/>
              </a:rPr>
              <a:t>Libraries competed against one another for five grants and training opportunities.</a:t>
            </a:r>
          </a:p>
        </p:txBody>
      </p:sp>
    </p:spTree>
    <p:extLst>
      <p:ext uri="{BB962C8B-B14F-4D97-AF65-F5344CB8AC3E}">
        <p14:creationId xmlns:p14="http://schemas.microsoft.com/office/powerpoint/2010/main" val="13357780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74371"/>
            <a:ext cx="14253556" cy="9502371"/>
          </a:xfrm>
          <a:prstGeom prst="rect">
            <a:avLst/>
          </a:prstGeom>
        </p:spPr>
      </p:pic>
      <p:sp>
        <p:nvSpPr>
          <p:cNvPr id="3" name="TextBox 2"/>
          <p:cNvSpPr txBox="1"/>
          <p:nvPr/>
        </p:nvSpPr>
        <p:spPr>
          <a:xfrm>
            <a:off x="0" y="-402334"/>
            <a:ext cx="12192000" cy="8128000"/>
          </a:xfrm>
          <a:prstGeom prst="rect">
            <a:avLst/>
          </a:prstGeom>
          <a:solidFill>
            <a:schemeClr val="bg1">
              <a:alpha val="69000"/>
            </a:schemeClr>
          </a:solidFill>
        </p:spPr>
        <p:txBody>
          <a:bodyPr wrap="square" rtlCol="0">
            <a:spAutoFit/>
          </a:bodyPr>
          <a:lstStyle/>
          <a:p>
            <a:endParaRPr lang="en-US"/>
          </a:p>
        </p:txBody>
      </p:sp>
      <p:sp>
        <p:nvSpPr>
          <p:cNvPr id="4" name="TextBox 3"/>
          <p:cNvSpPr txBox="1"/>
          <p:nvPr/>
        </p:nvSpPr>
        <p:spPr>
          <a:xfrm>
            <a:off x="0" y="2168343"/>
            <a:ext cx="5650992" cy="541159"/>
          </a:xfrm>
          <a:prstGeom prst="rect">
            <a:avLst/>
          </a:prstGeom>
          <a:solidFill>
            <a:schemeClr val="bg1">
              <a:alpha val="0"/>
            </a:schemeClr>
          </a:solidFill>
        </p:spPr>
        <p:txBody>
          <a:bodyPr wrap="square" rtlCol="0" anchor="ctr" anchorCtr="1">
            <a:noAutofit/>
          </a:bodyPr>
          <a:lstStyle/>
          <a:p>
            <a:pPr algn="ctr"/>
            <a:r>
              <a:rPr lang="is-IS" sz="5400" b="1" dirty="0" smtClean="0">
                <a:latin typeface="Impact" charset="0"/>
                <a:ea typeface="Impact" charset="0"/>
                <a:cs typeface="Impact" charset="0"/>
              </a:rPr>
              <a:t>Contest Rules</a:t>
            </a:r>
          </a:p>
        </p:txBody>
      </p:sp>
      <p:sp>
        <p:nvSpPr>
          <p:cNvPr id="5" name="TextBox 4"/>
          <p:cNvSpPr txBox="1"/>
          <p:nvPr/>
        </p:nvSpPr>
        <p:spPr>
          <a:xfrm>
            <a:off x="804672" y="2928956"/>
            <a:ext cx="8271163" cy="1472081"/>
          </a:xfrm>
          <a:prstGeom prst="rect">
            <a:avLst/>
          </a:prstGeom>
          <a:solidFill>
            <a:schemeClr val="bg1">
              <a:alpha val="0"/>
            </a:schemeClr>
          </a:solidFill>
        </p:spPr>
        <p:txBody>
          <a:bodyPr wrap="square" rtlCol="0" anchor="ctr" anchorCtr="0">
            <a:noAutofit/>
          </a:bodyPr>
          <a:lstStyle/>
          <a:p>
            <a:pPr marL="457200" indent="-457200">
              <a:buFont typeface="Courier New" charset="0"/>
              <a:buChar char="o"/>
            </a:pPr>
            <a:r>
              <a:rPr lang="is-IS" sz="3200" b="1" dirty="0">
                <a:latin typeface="Gill Sans" charset="0"/>
                <a:ea typeface="Gill Sans" charset="0"/>
                <a:cs typeface="Gill Sans" charset="0"/>
              </a:rPr>
              <a:t>A</a:t>
            </a:r>
            <a:r>
              <a:rPr lang="is-IS" sz="3200" b="1" dirty="0" smtClean="0">
                <a:latin typeface="Gill Sans" charset="0"/>
                <a:ea typeface="Gill Sans" charset="0"/>
                <a:cs typeface="Gill Sans" charset="0"/>
              </a:rPr>
              <a:t> community partner</a:t>
            </a:r>
          </a:p>
          <a:p>
            <a:pPr marL="457200" indent="-457200">
              <a:buFont typeface="Courier New" charset="0"/>
              <a:buChar char="o"/>
            </a:pPr>
            <a:r>
              <a:rPr lang="is-IS" sz="3200" b="1" dirty="0" smtClean="0">
                <a:latin typeface="Gill Sans" charset="0"/>
                <a:ea typeface="Gill Sans" charset="0"/>
                <a:cs typeface="Gill Sans" charset="0"/>
              </a:rPr>
              <a:t>A dedicated space</a:t>
            </a:r>
          </a:p>
          <a:p>
            <a:pPr marL="457200" indent="-457200">
              <a:buFont typeface="Courier New" charset="0"/>
              <a:buChar char="o"/>
            </a:pPr>
            <a:r>
              <a:rPr lang="is-IS" sz="3200" b="1" dirty="0" smtClean="0">
                <a:latin typeface="Gill Sans" charset="0"/>
                <a:ea typeface="Gill Sans" charset="0"/>
                <a:cs typeface="Gill Sans" charset="0"/>
              </a:rPr>
              <a:t>A detailed project plan</a:t>
            </a:r>
          </a:p>
        </p:txBody>
      </p:sp>
    </p:spTree>
    <p:extLst>
      <p:ext uri="{BB962C8B-B14F-4D97-AF65-F5344CB8AC3E}">
        <p14:creationId xmlns:p14="http://schemas.microsoft.com/office/powerpoint/2010/main" val="20229083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14400"/>
            <a:ext cx="12192000" cy="9144000"/>
          </a:xfrm>
          <a:prstGeom prst="rect">
            <a:avLst/>
          </a:prstGeom>
        </p:spPr>
      </p:pic>
      <p:sp>
        <p:nvSpPr>
          <p:cNvPr id="2" name="TextBox 1"/>
          <p:cNvSpPr txBox="1"/>
          <p:nvPr/>
        </p:nvSpPr>
        <p:spPr>
          <a:xfrm>
            <a:off x="-4064000" y="-1761067"/>
            <a:ext cx="16256000" cy="10837333"/>
          </a:xfrm>
          <a:prstGeom prst="rect">
            <a:avLst/>
          </a:prstGeom>
          <a:solidFill>
            <a:schemeClr val="bg1">
              <a:alpha val="69000"/>
            </a:schemeClr>
          </a:solidFill>
        </p:spPr>
        <p:txBody>
          <a:bodyPr wrap="square" rtlCol="0">
            <a:spAutoFit/>
          </a:bodyPr>
          <a:lstStyle/>
          <a:p>
            <a:endParaRPr lang="en-US"/>
          </a:p>
        </p:txBody>
      </p:sp>
      <p:sp>
        <p:nvSpPr>
          <p:cNvPr id="4" name="TextBox 3"/>
          <p:cNvSpPr txBox="1"/>
          <p:nvPr/>
        </p:nvSpPr>
        <p:spPr>
          <a:xfrm>
            <a:off x="932688" y="1115568"/>
            <a:ext cx="4952447" cy="1995055"/>
          </a:xfrm>
          <a:prstGeom prst="rect">
            <a:avLst/>
          </a:prstGeom>
          <a:solidFill>
            <a:schemeClr val="bg1">
              <a:alpha val="0"/>
            </a:schemeClr>
          </a:solidFill>
        </p:spPr>
        <p:txBody>
          <a:bodyPr wrap="square" rtlCol="0" anchor="ctr" anchorCtr="1">
            <a:noAutofit/>
          </a:bodyPr>
          <a:lstStyle/>
          <a:p>
            <a:pPr algn="ctr"/>
            <a:r>
              <a:rPr lang="is-IS" sz="5400" b="1" dirty="0" smtClean="0">
                <a:latin typeface="Impact" charset="0"/>
                <a:ea typeface="Impact" charset="0"/>
                <a:cs typeface="Impact" charset="0"/>
              </a:rPr>
              <a:t>Cash and Prizes!</a:t>
            </a:r>
          </a:p>
        </p:txBody>
      </p:sp>
      <p:sp>
        <p:nvSpPr>
          <p:cNvPr id="5" name="TextBox 4"/>
          <p:cNvSpPr txBox="1"/>
          <p:nvPr/>
        </p:nvSpPr>
        <p:spPr>
          <a:xfrm>
            <a:off x="0" y="2692959"/>
            <a:ext cx="8271163" cy="1472081"/>
          </a:xfrm>
          <a:prstGeom prst="rect">
            <a:avLst/>
          </a:prstGeom>
          <a:solidFill>
            <a:schemeClr val="bg1">
              <a:alpha val="0"/>
            </a:schemeClr>
          </a:solidFill>
        </p:spPr>
        <p:txBody>
          <a:bodyPr wrap="square" rtlCol="0" anchor="ctr" anchorCtr="1">
            <a:noAutofit/>
          </a:bodyPr>
          <a:lstStyle/>
          <a:p>
            <a:pPr marL="457200" indent="-457200">
              <a:buFont typeface="Courier New" charset="0"/>
              <a:buChar char="o"/>
            </a:pPr>
            <a:r>
              <a:rPr lang="en-US" sz="3200" b="1" dirty="0" smtClean="0">
                <a:latin typeface="Gill Sans" charset="0"/>
                <a:ea typeface="Gill Sans" charset="0"/>
                <a:cs typeface="Gill Sans" charset="0"/>
              </a:rPr>
              <a:t>U</a:t>
            </a:r>
            <a:r>
              <a:rPr lang="is-IS" sz="3200" b="1" dirty="0" smtClean="0">
                <a:latin typeface="Gill Sans" charset="0"/>
                <a:ea typeface="Gill Sans" charset="0"/>
                <a:cs typeface="Gill Sans" charset="0"/>
              </a:rPr>
              <a:t>p to $5,000 in equipment</a:t>
            </a:r>
          </a:p>
          <a:p>
            <a:pPr marL="457200" indent="-457200">
              <a:buFont typeface="Courier New" charset="0"/>
              <a:buChar char="o"/>
            </a:pPr>
            <a:r>
              <a:rPr lang="is-IS" sz="3200" b="1" dirty="0" smtClean="0">
                <a:latin typeface="Gill Sans" charset="0"/>
                <a:ea typeface="Gill Sans" charset="0"/>
                <a:cs typeface="Gill Sans" charset="0"/>
              </a:rPr>
              <a:t>2 trainings</a:t>
            </a:r>
          </a:p>
          <a:p>
            <a:pPr marL="457200" indent="-457200">
              <a:buFont typeface="Courier New" charset="0"/>
              <a:buChar char="o"/>
            </a:pPr>
            <a:r>
              <a:rPr lang="is-IS" sz="3200" b="1" dirty="0" smtClean="0">
                <a:latin typeface="Gill Sans" charset="0"/>
                <a:ea typeface="Gill Sans" charset="0"/>
                <a:cs typeface="Gill Sans" charset="0"/>
              </a:rPr>
              <a:t>Site visits</a:t>
            </a:r>
          </a:p>
        </p:txBody>
      </p:sp>
    </p:spTree>
    <p:extLst>
      <p:ext uri="{BB962C8B-B14F-4D97-AF65-F5344CB8AC3E}">
        <p14:creationId xmlns:p14="http://schemas.microsoft.com/office/powerpoint/2010/main" val="6069130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1" y="0"/>
            <a:ext cx="12937363" cy="6858000"/>
          </a:xfrm>
          <a:prstGeom prst="rect">
            <a:avLst/>
          </a:prstGeom>
        </p:spPr>
      </p:pic>
    </p:spTree>
    <p:extLst>
      <p:ext uri="{BB962C8B-B14F-4D97-AF65-F5344CB8AC3E}">
        <p14:creationId xmlns:p14="http://schemas.microsoft.com/office/powerpoint/2010/main" val="1471698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12192000" cy="7184827"/>
          </a:xfrm>
          <a:prstGeom prst="rect">
            <a:avLst/>
          </a:prstGeom>
        </p:spPr>
      </p:pic>
      <p:sp>
        <p:nvSpPr>
          <p:cNvPr id="4" name="TextBox 3"/>
          <p:cNvSpPr txBox="1"/>
          <p:nvPr/>
        </p:nvSpPr>
        <p:spPr>
          <a:xfrm>
            <a:off x="365760" y="395504"/>
            <a:ext cx="5090160" cy="829638"/>
          </a:xfrm>
          <a:prstGeom prst="rect">
            <a:avLst/>
          </a:prstGeom>
          <a:solidFill>
            <a:schemeClr val="bg1">
              <a:alpha val="0"/>
            </a:schemeClr>
          </a:solidFill>
        </p:spPr>
        <p:txBody>
          <a:bodyPr wrap="square" rtlCol="0" anchor="ctr" anchorCtr="1">
            <a:noAutofit/>
          </a:bodyPr>
          <a:lstStyle/>
          <a:p>
            <a:r>
              <a:rPr lang="is-IS" sz="5400" b="1" dirty="0" smtClean="0">
                <a:latin typeface="Impact" charset="0"/>
                <a:ea typeface="Impact" charset="0"/>
                <a:cs typeface="Impact" charset="0"/>
              </a:rPr>
              <a:t>Site #1: Antratsyt</a:t>
            </a:r>
          </a:p>
        </p:txBody>
      </p:sp>
      <p:sp>
        <p:nvSpPr>
          <p:cNvPr id="6" name="TextBox 5"/>
          <p:cNvSpPr txBox="1"/>
          <p:nvPr/>
        </p:nvSpPr>
        <p:spPr>
          <a:xfrm>
            <a:off x="502238" y="1225142"/>
            <a:ext cx="8479900" cy="2385041"/>
          </a:xfrm>
          <a:prstGeom prst="rect">
            <a:avLst/>
          </a:prstGeom>
          <a:solidFill>
            <a:schemeClr val="bg1">
              <a:alpha val="0"/>
            </a:schemeClr>
          </a:solidFill>
        </p:spPr>
        <p:txBody>
          <a:bodyPr wrap="square" rtlCol="0" anchor="ctr" anchorCtr="0">
            <a:noAutofit/>
          </a:bodyPr>
          <a:lstStyle/>
          <a:p>
            <a:pPr marL="457200" indent="-457200">
              <a:buFont typeface="Courier New" charset="0"/>
              <a:buChar char="o"/>
            </a:pPr>
            <a:r>
              <a:rPr lang="en-US" sz="3200" b="1" dirty="0" smtClean="0">
                <a:latin typeface="Gill Sans" charset="0"/>
                <a:ea typeface="Gill Sans" charset="0"/>
                <a:cs typeface="Gill Sans" charset="0"/>
              </a:rPr>
              <a:t>300 participants</a:t>
            </a:r>
          </a:p>
          <a:p>
            <a:pPr marL="457200" indent="-457200">
              <a:buFont typeface="Courier New" charset="0"/>
              <a:buChar char="o"/>
            </a:pPr>
            <a:r>
              <a:rPr lang="en-US" sz="3200" b="1" dirty="0" smtClean="0">
                <a:latin typeface="Gill Sans" charset="0"/>
                <a:ea typeface="Gill Sans" charset="0"/>
                <a:cs typeface="Gill Sans" charset="0"/>
              </a:rPr>
              <a:t>510 </a:t>
            </a:r>
            <a:r>
              <a:rPr lang="en-US" sz="3200" b="1" dirty="0">
                <a:latin typeface="Gill Sans" charset="0"/>
                <a:ea typeface="Gill Sans" charset="0"/>
                <a:cs typeface="Gill Sans" charset="0"/>
              </a:rPr>
              <a:t>new </a:t>
            </a:r>
            <a:r>
              <a:rPr lang="en-US" sz="3200" b="1" dirty="0" smtClean="0">
                <a:latin typeface="Gill Sans" charset="0"/>
                <a:ea typeface="Gill Sans" charset="0"/>
                <a:cs typeface="Gill Sans" charset="0"/>
              </a:rPr>
              <a:t>patrons</a:t>
            </a:r>
          </a:p>
          <a:p>
            <a:pPr marL="457200" indent="-457200">
              <a:buFont typeface="Courier New" charset="0"/>
              <a:buChar char="o"/>
            </a:pPr>
            <a:r>
              <a:rPr lang="en-US" sz="3200" b="1" dirty="0" smtClean="0">
                <a:latin typeface="Gill Sans" charset="0"/>
                <a:ea typeface="Gill Sans" charset="0"/>
                <a:cs typeface="Gill Sans" charset="0"/>
              </a:rPr>
              <a:t>4 </a:t>
            </a:r>
            <a:r>
              <a:rPr lang="en-US" sz="3200" b="1" dirty="0">
                <a:latin typeface="Gill Sans" charset="0"/>
                <a:ea typeface="Gill Sans" charset="0"/>
                <a:cs typeface="Gill Sans" charset="0"/>
              </a:rPr>
              <a:t>public </a:t>
            </a:r>
            <a:r>
              <a:rPr lang="en-US" sz="3200" b="1" dirty="0" smtClean="0">
                <a:latin typeface="Gill Sans" charset="0"/>
                <a:ea typeface="Gill Sans" charset="0"/>
                <a:cs typeface="Gill Sans" charset="0"/>
              </a:rPr>
              <a:t>concerts</a:t>
            </a:r>
          </a:p>
          <a:p>
            <a:pPr marL="457200" indent="-457200">
              <a:buFont typeface="Courier New" charset="0"/>
              <a:buChar char="o"/>
            </a:pPr>
            <a:r>
              <a:rPr lang="en-US" sz="3200" b="1" dirty="0" smtClean="0">
                <a:latin typeface="Gill Sans" charset="0"/>
                <a:ea typeface="Gill Sans" charset="0"/>
                <a:cs typeface="Gill Sans" charset="0"/>
              </a:rPr>
              <a:t>$2,000+ in donations </a:t>
            </a:r>
            <a:endParaRPr lang="en-US" sz="3200" b="1" dirty="0">
              <a:latin typeface="Gill Sans" charset="0"/>
              <a:ea typeface="Gill Sans" charset="0"/>
              <a:cs typeface="Gill Sans" charset="0"/>
            </a:endParaRPr>
          </a:p>
        </p:txBody>
      </p:sp>
    </p:spTree>
    <p:extLst>
      <p:ext uri="{BB962C8B-B14F-4D97-AF65-F5344CB8AC3E}">
        <p14:creationId xmlns:p14="http://schemas.microsoft.com/office/powerpoint/2010/main" val="8691005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 y="-1"/>
            <a:ext cx="12192000" cy="7208933"/>
          </a:xfrm>
        </p:spPr>
      </p:pic>
      <p:sp>
        <p:nvSpPr>
          <p:cNvPr id="4" name="TextBox 3"/>
          <p:cNvSpPr txBox="1"/>
          <p:nvPr/>
        </p:nvSpPr>
        <p:spPr>
          <a:xfrm>
            <a:off x="329184" y="3172968"/>
            <a:ext cx="5090160" cy="512064"/>
          </a:xfrm>
          <a:prstGeom prst="rect">
            <a:avLst/>
          </a:prstGeom>
          <a:solidFill>
            <a:schemeClr val="bg1">
              <a:alpha val="0"/>
            </a:schemeClr>
          </a:solidFill>
        </p:spPr>
        <p:txBody>
          <a:bodyPr wrap="square" rtlCol="0" anchor="ctr" anchorCtr="0">
            <a:noAutofit/>
          </a:bodyPr>
          <a:lstStyle/>
          <a:p>
            <a:r>
              <a:rPr lang="is-IS" sz="5400" b="1" dirty="0" smtClean="0">
                <a:latin typeface="Impact" charset="0"/>
                <a:ea typeface="Impact" charset="0"/>
                <a:cs typeface="Impact" charset="0"/>
              </a:rPr>
              <a:t>Site #2: Kharkiv</a:t>
            </a:r>
          </a:p>
        </p:txBody>
      </p:sp>
      <p:sp>
        <p:nvSpPr>
          <p:cNvPr id="5" name="TextBox 4"/>
          <p:cNvSpPr txBox="1"/>
          <p:nvPr/>
        </p:nvSpPr>
        <p:spPr>
          <a:xfrm>
            <a:off x="329184" y="3780568"/>
            <a:ext cx="8957572" cy="2780075"/>
          </a:xfrm>
          <a:prstGeom prst="rect">
            <a:avLst/>
          </a:prstGeom>
          <a:solidFill>
            <a:schemeClr val="bg1">
              <a:alpha val="0"/>
            </a:schemeClr>
          </a:solidFill>
        </p:spPr>
        <p:txBody>
          <a:bodyPr wrap="square" rtlCol="0" anchor="ctr" anchorCtr="0">
            <a:noAutofit/>
          </a:bodyPr>
          <a:lstStyle/>
          <a:p>
            <a:pPr marL="457200" indent="-457200">
              <a:buFont typeface="Courier New" charset="0"/>
              <a:buChar char="o"/>
            </a:pPr>
            <a:r>
              <a:rPr lang="en-US" sz="3200" b="1" dirty="0">
                <a:latin typeface="Gill Sans" charset="0"/>
                <a:ea typeface="Gill Sans" charset="0"/>
                <a:cs typeface="Gill Sans" charset="0"/>
              </a:rPr>
              <a:t>5 families participated in </a:t>
            </a:r>
            <a:r>
              <a:rPr lang="en-US" sz="3200" b="1" dirty="0" smtClean="0">
                <a:latin typeface="Gill Sans" charset="0"/>
                <a:ea typeface="Gill Sans" charset="0"/>
                <a:cs typeface="Gill Sans" charset="0"/>
              </a:rPr>
              <a:t>project</a:t>
            </a:r>
          </a:p>
          <a:p>
            <a:pPr marL="457200" indent="-457200">
              <a:buFont typeface="Courier New" charset="0"/>
              <a:buChar char="o"/>
            </a:pPr>
            <a:r>
              <a:rPr lang="en-US" sz="3200" b="1" dirty="0" smtClean="0">
                <a:latin typeface="Gill Sans" charset="0"/>
                <a:ea typeface="Gill Sans" charset="0"/>
                <a:cs typeface="Gill Sans" charset="0"/>
              </a:rPr>
              <a:t>Less </a:t>
            </a:r>
            <a:r>
              <a:rPr lang="en-US" sz="3200" b="1" dirty="0">
                <a:latin typeface="Gill Sans" charset="0"/>
                <a:ea typeface="Gill Sans" charset="0"/>
                <a:cs typeface="Gill Sans" charset="0"/>
              </a:rPr>
              <a:t>participants than </a:t>
            </a:r>
            <a:r>
              <a:rPr lang="en-US" sz="3200" b="1" dirty="0" smtClean="0">
                <a:latin typeface="Gill Sans" charset="0"/>
                <a:ea typeface="Gill Sans" charset="0"/>
                <a:cs typeface="Gill Sans" charset="0"/>
              </a:rPr>
              <a:t>projected</a:t>
            </a:r>
          </a:p>
          <a:p>
            <a:pPr marL="457200" indent="-457200">
              <a:buFont typeface="Courier New" charset="0"/>
              <a:buChar char="o"/>
            </a:pPr>
            <a:r>
              <a:rPr lang="en-US" sz="3200" b="1" dirty="0" smtClean="0">
                <a:latin typeface="Gill Sans" charset="0"/>
                <a:ea typeface="Gill Sans" charset="0"/>
                <a:cs typeface="Gill Sans" charset="0"/>
              </a:rPr>
              <a:t>Family </a:t>
            </a:r>
            <a:r>
              <a:rPr lang="en-US" sz="3200" b="1" dirty="0">
                <a:latin typeface="Gill Sans" charset="0"/>
                <a:ea typeface="Gill Sans" charset="0"/>
                <a:cs typeface="Gill Sans" charset="0"/>
              </a:rPr>
              <a:t>friendly </a:t>
            </a:r>
            <a:r>
              <a:rPr lang="en-US" sz="3200" b="1" dirty="0" smtClean="0">
                <a:latin typeface="Gill Sans" charset="0"/>
                <a:ea typeface="Gill Sans" charset="0"/>
                <a:cs typeface="Gill Sans" charset="0"/>
              </a:rPr>
              <a:t>space</a:t>
            </a:r>
          </a:p>
          <a:p>
            <a:pPr marL="457200" indent="-457200">
              <a:buFont typeface="Courier New" charset="0"/>
              <a:buChar char="o"/>
            </a:pPr>
            <a:r>
              <a:rPr lang="en-US" sz="3200" b="1" dirty="0" smtClean="0">
                <a:latin typeface="Gill Sans" charset="0"/>
                <a:ea typeface="Gill Sans" charset="0"/>
                <a:cs typeface="Gill Sans" charset="0"/>
              </a:rPr>
              <a:t>Expert </a:t>
            </a:r>
            <a:r>
              <a:rPr lang="en-US" sz="3200" b="1" dirty="0">
                <a:latin typeface="Gill Sans" charset="0"/>
                <a:ea typeface="Gill Sans" charset="0"/>
                <a:cs typeface="Gill Sans" charset="0"/>
              </a:rPr>
              <a:t>led classes </a:t>
            </a:r>
          </a:p>
          <a:p>
            <a:pPr marL="457200" indent="-457200">
              <a:buFont typeface="Courier New" charset="0"/>
              <a:buChar char="o"/>
            </a:pPr>
            <a:r>
              <a:rPr lang="en-US" sz="3200" b="1" dirty="0">
                <a:latin typeface="Gill Sans" charset="0"/>
                <a:ea typeface="Gill Sans" charset="0"/>
                <a:cs typeface="Gill Sans" charset="0"/>
              </a:rPr>
              <a:t>Dedicated social media space </a:t>
            </a:r>
          </a:p>
        </p:txBody>
      </p:sp>
    </p:spTree>
    <p:extLst>
      <p:ext uri="{BB962C8B-B14F-4D97-AF65-F5344CB8AC3E}">
        <p14:creationId xmlns:p14="http://schemas.microsoft.com/office/powerpoint/2010/main" val="4147249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25" y="-1"/>
            <a:ext cx="12176775" cy="7148945"/>
          </a:xfrm>
          <a:prstGeom prst="rect">
            <a:avLst/>
          </a:prstGeom>
        </p:spPr>
      </p:pic>
      <p:sp>
        <p:nvSpPr>
          <p:cNvPr id="5" name="TextBox 4"/>
          <p:cNvSpPr txBox="1"/>
          <p:nvPr/>
        </p:nvSpPr>
        <p:spPr>
          <a:xfrm>
            <a:off x="310896" y="633248"/>
            <a:ext cx="5090160" cy="512064"/>
          </a:xfrm>
          <a:prstGeom prst="rect">
            <a:avLst/>
          </a:prstGeom>
          <a:solidFill>
            <a:schemeClr val="bg1">
              <a:alpha val="0"/>
            </a:schemeClr>
          </a:solidFill>
        </p:spPr>
        <p:txBody>
          <a:bodyPr wrap="square" rtlCol="0" anchor="ctr" anchorCtr="0">
            <a:noAutofit/>
          </a:bodyPr>
          <a:lstStyle/>
          <a:p>
            <a:r>
              <a:rPr lang="is-IS" sz="5400" b="1" dirty="0" smtClean="0">
                <a:latin typeface="Impact" charset="0"/>
                <a:ea typeface="Impact" charset="0"/>
                <a:cs typeface="Impact" charset="0"/>
              </a:rPr>
              <a:t>Site #3: Kherson</a:t>
            </a:r>
          </a:p>
        </p:txBody>
      </p:sp>
      <p:sp>
        <p:nvSpPr>
          <p:cNvPr id="6" name="TextBox 5"/>
          <p:cNvSpPr txBox="1"/>
          <p:nvPr/>
        </p:nvSpPr>
        <p:spPr>
          <a:xfrm>
            <a:off x="310896" y="1424254"/>
            <a:ext cx="10332720" cy="1472081"/>
          </a:xfrm>
          <a:prstGeom prst="rect">
            <a:avLst/>
          </a:prstGeom>
          <a:solidFill>
            <a:schemeClr val="bg1">
              <a:alpha val="0"/>
            </a:schemeClr>
          </a:solidFill>
        </p:spPr>
        <p:txBody>
          <a:bodyPr wrap="square" rtlCol="0" anchor="ctr" anchorCtr="0">
            <a:noAutofit/>
          </a:bodyPr>
          <a:lstStyle/>
          <a:p>
            <a:pPr marL="457200" indent="-457200">
              <a:buFont typeface="Courier New" charset="0"/>
              <a:buChar char="o"/>
            </a:pPr>
            <a:r>
              <a:rPr lang="en-US" sz="3200" b="1" dirty="0">
                <a:latin typeface="Gill Sans" charset="0"/>
                <a:ea typeface="Gill Sans" charset="0"/>
                <a:cs typeface="Gill Sans" charset="0"/>
              </a:rPr>
              <a:t>36 youth </a:t>
            </a:r>
            <a:r>
              <a:rPr lang="en-US" sz="3200" b="1" dirty="0" smtClean="0">
                <a:latin typeface="Gill Sans" charset="0"/>
                <a:ea typeface="Gill Sans" charset="0"/>
                <a:cs typeface="Gill Sans" charset="0"/>
              </a:rPr>
              <a:t>participants</a:t>
            </a:r>
          </a:p>
          <a:p>
            <a:pPr marL="457200" indent="-457200">
              <a:buFont typeface="Courier New" charset="0"/>
              <a:buChar char="o"/>
            </a:pPr>
            <a:r>
              <a:rPr lang="en-US" sz="3200" b="1" dirty="0" smtClean="0">
                <a:latin typeface="Gill Sans" charset="0"/>
                <a:ea typeface="Gill Sans" charset="0"/>
                <a:cs typeface="Gill Sans" charset="0"/>
              </a:rPr>
              <a:t>Over 1,000 </a:t>
            </a:r>
            <a:r>
              <a:rPr lang="en-US" sz="3200" b="1" dirty="0">
                <a:latin typeface="Gill Sans" charset="0"/>
                <a:ea typeface="Gill Sans" charset="0"/>
                <a:cs typeface="Gill Sans" charset="0"/>
              </a:rPr>
              <a:t>patrons benefited from the </a:t>
            </a:r>
            <a:r>
              <a:rPr lang="en-US" sz="3200" b="1" dirty="0" smtClean="0">
                <a:latin typeface="Gill Sans" charset="0"/>
                <a:ea typeface="Gill Sans" charset="0"/>
                <a:cs typeface="Gill Sans" charset="0"/>
              </a:rPr>
              <a:t>space</a:t>
            </a:r>
          </a:p>
          <a:p>
            <a:pPr marL="457200" indent="-457200">
              <a:buFont typeface="Courier New" charset="0"/>
              <a:buChar char="o"/>
            </a:pPr>
            <a:r>
              <a:rPr lang="en-US" sz="3200" b="1" dirty="0" smtClean="0">
                <a:latin typeface="Gill Sans" charset="0"/>
                <a:ea typeface="Gill Sans" charset="0"/>
                <a:cs typeface="Gill Sans" charset="0"/>
              </a:rPr>
              <a:t>Equipment </a:t>
            </a:r>
            <a:r>
              <a:rPr lang="en-US" sz="3200" b="1" dirty="0">
                <a:latin typeface="Gill Sans" charset="0"/>
                <a:ea typeface="Gill Sans" charset="0"/>
                <a:cs typeface="Gill Sans" charset="0"/>
              </a:rPr>
              <a:t>available for checkout </a:t>
            </a:r>
          </a:p>
        </p:txBody>
      </p:sp>
    </p:spTree>
    <p:extLst>
      <p:ext uri="{BB962C8B-B14F-4D97-AF65-F5344CB8AC3E}">
        <p14:creationId xmlns:p14="http://schemas.microsoft.com/office/powerpoint/2010/main" val="11220481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1421"/>
            <a:ext cx="12192000" cy="7189421"/>
          </a:xfrm>
          <a:prstGeom prst="rect">
            <a:avLst/>
          </a:prstGeom>
        </p:spPr>
      </p:pic>
      <p:sp>
        <p:nvSpPr>
          <p:cNvPr id="4" name="TextBox 3"/>
          <p:cNvSpPr txBox="1"/>
          <p:nvPr/>
        </p:nvSpPr>
        <p:spPr>
          <a:xfrm>
            <a:off x="347472" y="4034816"/>
            <a:ext cx="5090160" cy="512064"/>
          </a:xfrm>
          <a:prstGeom prst="rect">
            <a:avLst/>
          </a:prstGeom>
          <a:solidFill>
            <a:schemeClr val="bg1">
              <a:alpha val="0"/>
            </a:schemeClr>
          </a:solidFill>
        </p:spPr>
        <p:txBody>
          <a:bodyPr wrap="square" rtlCol="0" anchor="ctr" anchorCtr="0">
            <a:noAutofit/>
          </a:bodyPr>
          <a:lstStyle/>
          <a:p>
            <a:r>
              <a:rPr lang="is-IS" sz="5400" b="1" dirty="0" smtClean="0">
                <a:latin typeface="Impact" charset="0"/>
                <a:ea typeface="Impact" charset="0"/>
                <a:cs typeface="Impact" charset="0"/>
              </a:rPr>
              <a:t>Site #4: Lviv</a:t>
            </a:r>
          </a:p>
        </p:txBody>
      </p:sp>
      <p:sp>
        <p:nvSpPr>
          <p:cNvPr id="5" name="TextBox 4"/>
          <p:cNvSpPr txBox="1"/>
          <p:nvPr/>
        </p:nvSpPr>
        <p:spPr>
          <a:xfrm>
            <a:off x="347472" y="4825822"/>
            <a:ext cx="9491472" cy="1472081"/>
          </a:xfrm>
          <a:prstGeom prst="rect">
            <a:avLst/>
          </a:prstGeom>
          <a:solidFill>
            <a:schemeClr val="bg1">
              <a:alpha val="0"/>
            </a:schemeClr>
          </a:solidFill>
        </p:spPr>
        <p:txBody>
          <a:bodyPr wrap="square" rtlCol="0" anchor="ctr" anchorCtr="0">
            <a:noAutofit/>
          </a:bodyPr>
          <a:lstStyle/>
          <a:p>
            <a:pPr marL="457200" indent="-457200">
              <a:buFont typeface="Courier New" charset="0"/>
              <a:buChar char="o"/>
            </a:pPr>
            <a:r>
              <a:rPr lang="en-US" sz="3200" b="1" dirty="0">
                <a:latin typeface="Gill Sans" charset="0"/>
                <a:ea typeface="Gill Sans" charset="0"/>
                <a:cs typeface="Gill Sans" charset="0"/>
              </a:rPr>
              <a:t>Exclusively for youth</a:t>
            </a:r>
          </a:p>
          <a:p>
            <a:pPr marL="457200" indent="-457200">
              <a:buFont typeface="Courier New" charset="0"/>
              <a:buChar char="o"/>
            </a:pPr>
            <a:r>
              <a:rPr lang="en-US" sz="3200" b="1" dirty="0">
                <a:latin typeface="Gill Sans" charset="0"/>
                <a:ea typeface="Gill Sans" charset="0"/>
                <a:cs typeface="Gill Sans" charset="0"/>
              </a:rPr>
              <a:t>Select group of youth </a:t>
            </a:r>
            <a:r>
              <a:rPr lang="en-US" sz="3200" b="1" dirty="0" smtClean="0">
                <a:latin typeface="Gill Sans" charset="0"/>
                <a:ea typeface="Gill Sans" charset="0"/>
                <a:cs typeface="Gill Sans" charset="0"/>
              </a:rPr>
              <a:t>participated</a:t>
            </a:r>
          </a:p>
          <a:p>
            <a:pPr marL="457200" indent="-457200">
              <a:buFont typeface="Courier New" charset="0"/>
              <a:buChar char="o"/>
            </a:pPr>
            <a:r>
              <a:rPr lang="en-US" sz="3200" b="1" dirty="0" smtClean="0">
                <a:latin typeface="Gill Sans" charset="0"/>
                <a:ea typeface="Gill Sans" charset="0"/>
                <a:cs typeface="Gill Sans" charset="0"/>
              </a:rPr>
              <a:t>Focused </a:t>
            </a:r>
            <a:r>
              <a:rPr lang="en-US" sz="3200" b="1" dirty="0">
                <a:latin typeface="Gill Sans" charset="0"/>
                <a:ea typeface="Gill Sans" charset="0"/>
                <a:cs typeface="Gill Sans" charset="0"/>
              </a:rPr>
              <a:t>on training and concerts</a:t>
            </a:r>
            <a:endParaRPr lang="is-IS" sz="3200" b="1" dirty="0" smtClean="0">
              <a:latin typeface="Gill Sans" charset="0"/>
              <a:ea typeface="Gill Sans" charset="0"/>
              <a:cs typeface="Gill Sans" charset="0"/>
            </a:endParaRPr>
          </a:p>
        </p:txBody>
      </p:sp>
    </p:spTree>
    <p:extLst>
      <p:ext uri="{BB962C8B-B14F-4D97-AF65-F5344CB8AC3E}">
        <p14:creationId xmlns:p14="http://schemas.microsoft.com/office/powerpoint/2010/main" val="2656500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0" y="0"/>
            <a:ext cx="10058400" cy="6804837"/>
          </a:xfrm>
          <a:prstGeom prst="rect">
            <a:avLst/>
          </a:prstGeom>
        </p:spPr>
      </p:pic>
      <p:sp>
        <p:nvSpPr>
          <p:cNvPr id="2" name="TextBox 1"/>
          <p:cNvSpPr txBox="1"/>
          <p:nvPr/>
        </p:nvSpPr>
        <p:spPr>
          <a:xfrm>
            <a:off x="0" y="0"/>
            <a:ext cx="12192000" cy="6858000"/>
          </a:xfrm>
          <a:prstGeom prst="rect">
            <a:avLst/>
          </a:prstGeom>
          <a:solidFill>
            <a:schemeClr val="bg1">
              <a:alpha val="69000"/>
            </a:schemeClr>
          </a:solidFill>
        </p:spPr>
        <p:txBody>
          <a:bodyPr wrap="square" rtlCol="0" anchor="ctr" anchorCtr="1">
            <a:noAutofit/>
          </a:bodyPr>
          <a:lstStyle/>
          <a:p>
            <a:pPr algn="ctr"/>
            <a:r>
              <a:rPr lang="en-US" sz="3200" b="1" dirty="0" smtClean="0">
                <a:latin typeface="Gill Sans" charset="0"/>
                <a:ea typeface="Gill Sans" charset="0"/>
                <a:cs typeface="Gill Sans" charset="0"/>
              </a:rPr>
              <a:t>When was the last time you went to a library?</a:t>
            </a:r>
            <a:endParaRPr lang="en-US" sz="3200" b="1" dirty="0">
              <a:latin typeface="Gill Sans" charset="0"/>
              <a:ea typeface="Gill Sans" charset="0"/>
              <a:cs typeface="Gill Sans" charset="0"/>
            </a:endParaRPr>
          </a:p>
        </p:txBody>
      </p:sp>
    </p:spTree>
    <p:extLst>
      <p:ext uri="{BB962C8B-B14F-4D97-AF65-F5344CB8AC3E}">
        <p14:creationId xmlns:p14="http://schemas.microsoft.com/office/powerpoint/2010/main" val="17280238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1131"/>
            <a:ext cx="12192000" cy="7159131"/>
          </a:xfrm>
          <a:prstGeom prst="rect">
            <a:avLst/>
          </a:prstGeom>
        </p:spPr>
      </p:pic>
      <p:sp>
        <p:nvSpPr>
          <p:cNvPr id="5" name="TextBox 4"/>
          <p:cNvSpPr txBox="1"/>
          <p:nvPr/>
        </p:nvSpPr>
        <p:spPr>
          <a:xfrm>
            <a:off x="896112" y="2297456"/>
            <a:ext cx="5199888" cy="512064"/>
          </a:xfrm>
          <a:prstGeom prst="rect">
            <a:avLst/>
          </a:prstGeom>
          <a:solidFill>
            <a:schemeClr val="bg1">
              <a:alpha val="0"/>
            </a:schemeClr>
          </a:solidFill>
        </p:spPr>
        <p:txBody>
          <a:bodyPr wrap="square" rtlCol="0" anchor="ctr" anchorCtr="1">
            <a:noAutofit/>
          </a:bodyPr>
          <a:lstStyle/>
          <a:p>
            <a:r>
              <a:rPr lang="is-IS" sz="5400" b="1" dirty="0" smtClean="0">
                <a:latin typeface="Impact" charset="0"/>
                <a:ea typeface="Impact" charset="0"/>
                <a:cs typeface="Impact" charset="0"/>
              </a:rPr>
              <a:t>Site #5</a:t>
            </a:r>
            <a:r>
              <a:rPr lang="is-IS" sz="5400" b="1" smtClean="0">
                <a:latin typeface="Impact" charset="0"/>
                <a:ea typeface="Impact" charset="0"/>
                <a:cs typeface="Impact" charset="0"/>
              </a:rPr>
              <a:t>: Vradiivka</a:t>
            </a:r>
            <a:endParaRPr lang="is-IS" sz="5400" b="1" dirty="0" smtClean="0">
              <a:latin typeface="Impact" charset="0"/>
              <a:ea typeface="Impact" charset="0"/>
              <a:cs typeface="Impact" charset="0"/>
            </a:endParaRPr>
          </a:p>
        </p:txBody>
      </p:sp>
      <p:sp>
        <p:nvSpPr>
          <p:cNvPr id="6" name="TextBox 5"/>
          <p:cNvSpPr txBox="1"/>
          <p:nvPr/>
        </p:nvSpPr>
        <p:spPr>
          <a:xfrm>
            <a:off x="896112" y="3115757"/>
            <a:ext cx="7265323" cy="1472081"/>
          </a:xfrm>
          <a:prstGeom prst="rect">
            <a:avLst/>
          </a:prstGeom>
          <a:solidFill>
            <a:schemeClr val="bg1">
              <a:alpha val="0"/>
            </a:schemeClr>
          </a:solidFill>
        </p:spPr>
        <p:txBody>
          <a:bodyPr wrap="square" rtlCol="0" anchor="ctr" anchorCtr="0">
            <a:noAutofit/>
          </a:bodyPr>
          <a:lstStyle/>
          <a:p>
            <a:pPr marL="457200" indent="-457200">
              <a:buFont typeface="Courier New" charset="0"/>
              <a:buChar char="o"/>
            </a:pPr>
            <a:r>
              <a:rPr lang="en-US" sz="3200" b="1" dirty="0" smtClean="0">
                <a:latin typeface="Gill Sans" charset="0"/>
                <a:ea typeface="Gill Sans" charset="0"/>
                <a:cs typeface="Gill Sans" charset="0"/>
              </a:rPr>
              <a:t>Youth</a:t>
            </a:r>
            <a:endParaRPr lang="en-US" sz="3200" b="1" dirty="0">
              <a:latin typeface="Gill Sans" charset="0"/>
              <a:ea typeface="Gill Sans" charset="0"/>
              <a:cs typeface="Gill Sans" charset="0"/>
            </a:endParaRPr>
          </a:p>
          <a:p>
            <a:pPr marL="457200" indent="-457200">
              <a:buFont typeface="Courier New" charset="0"/>
              <a:buChar char="o"/>
            </a:pPr>
            <a:r>
              <a:rPr lang="en-US" sz="3200" b="1" dirty="0" smtClean="0">
                <a:latin typeface="Gill Sans" charset="0"/>
                <a:ea typeface="Gill Sans" charset="0"/>
                <a:cs typeface="Gill Sans" charset="0"/>
              </a:rPr>
              <a:t>Television production</a:t>
            </a:r>
          </a:p>
          <a:p>
            <a:pPr marL="457200" indent="-457200">
              <a:buFont typeface="Courier New" charset="0"/>
              <a:buChar char="o"/>
            </a:pPr>
            <a:r>
              <a:rPr lang="en-US" sz="3200" b="1" dirty="0" smtClean="0">
                <a:latin typeface="Gill Sans" charset="0"/>
                <a:ea typeface="Gill Sans" charset="0"/>
                <a:cs typeface="Gill Sans" charset="0"/>
              </a:rPr>
              <a:t>Broadcast on TV</a:t>
            </a:r>
            <a:endParaRPr lang="is-IS" sz="3200" b="1" dirty="0" smtClean="0">
              <a:latin typeface="Gill Sans" charset="0"/>
              <a:ea typeface="Gill Sans" charset="0"/>
              <a:cs typeface="Gill Sans" charset="0"/>
            </a:endParaRPr>
          </a:p>
        </p:txBody>
      </p:sp>
    </p:spTree>
    <p:extLst>
      <p:ext uri="{BB962C8B-B14F-4D97-AF65-F5344CB8AC3E}">
        <p14:creationId xmlns:p14="http://schemas.microsoft.com/office/powerpoint/2010/main" val="12562375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8119872"/>
          </a:xfrm>
          <a:prstGeom prst="rect">
            <a:avLst/>
          </a:prstGeom>
        </p:spPr>
      </p:pic>
      <p:sp>
        <p:nvSpPr>
          <p:cNvPr id="2" name="TextBox 1"/>
          <p:cNvSpPr txBox="1"/>
          <p:nvPr/>
        </p:nvSpPr>
        <p:spPr>
          <a:xfrm>
            <a:off x="-4064000" y="-1724491"/>
            <a:ext cx="16256000" cy="10837333"/>
          </a:xfrm>
          <a:prstGeom prst="rect">
            <a:avLst/>
          </a:prstGeom>
          <a:solidFill>
            <a:schemeClr val="bg1">
              <a:alpha val="69000"/>
            </a:schemeClr>
          </a:solidFill>
        </p:spPr>
        <p:txBody>
          <a:bodyPr wrap="square" rtlCol="0">
            <a:spAutoFit/>
          </a:bodyPr>
          <a:lstStyle/>
          <a:p>
            <a:endParaRPr lang="en-US" dirty="0"/>
          </a:p>
        </p:txBody>
      </p:sp>
      <p:sp>
        <p:nvSpPr>
          <p:cNvPr id="4" name="TextBox 3"/>
          <p:cNvSpPr txBox="1"/>
          <p:nvPr/>
        </p:nvSpPr>
        <p:spPr>
          <a:xfrm>
            <a:off x="6096000" y="2472546"/>
            <a:ext cx="4952447" cy="1995055"/>
          </a:xfrm>
          <a:prstGeom prst="rect">
            <a:avLst/>
          </a:prstGeom>
          <a:solidFill>
            <a:schemeClr val="bg1">
              <a:alpha val="0"/>
            </a:schemeClr>
          </a:solidFill>
        </p:spPr>
        <p:txBody>
          <a:bodyPr wrap="square" rtlCol="0" anchor="ctr" anchorCtr="1">
            <a:noAutofit/>
          </a:bodyPr>
          <a:lstStyle/>
          <a:p>
            <a:pPr algn="ctr"/>
            <a:r>
              <a:rPr lang="is-IS" sz="5400" b="1" dirty="0" smtClean="0">
                <a:latin typeface="Impact" charset="0"/>
                <a:ea typeface="Impact" charset="0"/>
                <a:cs typeface="Impact" charset="0"/>
              </a:rPr>
              <a:t>Challenges</a:t>
            </a:r>
          </a:p>
        </p:txBody>
      </p:sp>
      <p:sp>
        <p:nvSpPr>
          <p:cNvPr id="5" name="TextBox 4"/>
          <p:cNvSpPr txBox="1"/>
          <p:nvPr/>
        </p:nvSpPr>
        <p:spPr>
          <a:xfrm>
            <a:off x="6853151" y="3816714"/>
            <a:ext cx="4103855" cy="2913270"/>
          </a:xfrm>
          <a:prstGeom prst="rect">
            <a:avLst/>
          </a:prstGeom>
          <a:solidFill>
            <a:schemeClr val="bg1">
              <a:alpha val="0"/>
            </a:schemeClr>
          </a:solidFill>
        </p:spPr>
        <p:txBody>
          <a:bodyPr wrap="square" rtlCol="0" anchor="ctr" anchorCtr="1">
            <a:noAutofit/>
          </a:bodyPr>
          <a:lstStyle/>
          <a:p>
            <a:pPr marL="457200" indent="-457200">
              <a:buFont typeface="Courier New" charset="0"/>
              <a:buChar char="o"/>
            </a:pPr>
            <a:r>
              <a:rPr lang="en-US" sz="3200" b="1" dirty="0" smtClean="0">
                <a:latin typeface="Gill Sans" charset="0"/>
                <a:ea typeface="Gill Sans" charset="0"/>
                <a:cs typeface="Gill Sans" charset="0"/>
              </a:rPr>
              <a:t>Procurement</a:t>
            </a:r>
          </a:p>
          <a:p>
            <a:pPr marL="457200" indent="-457200">
              <a:buFont typeface="Courier New" charset="0"/>
              <a:buChar char="o"/>
            </a:pPr>
            <a:r>
              <a:rPr lang="en-US" sz="3200" b="1" dirty="0" smtClean="0">
                <a:latin typeface="Gill Sans" charset="0"/>
                <a:ea typeface="Gill Sans" charset="0"/>
                <a:cs typeface="Gill Sans" charset="0"/>
              </a:rPr>
              <a:t>Contest</a:t>
            </a:r>
          </a:p>
          <a:p>
            <a:pPr marL="457200" indent="-457200">
              <a:buFont typeface="Courier New" charset="0"/>
              <a:buChar char="o"/>
            </a:pPr>
            <a:r>
              <a:rPr lang="en-US" sz="3200" b="1" dirty="0" smtClean="0">
                <a:latin typeface="Gill Sans" charset="0"/>
                <a:ea typeface="Gill Sans" charset="0"/>
                <a:cs typeface="Gill Sans" charset="0"/>
              </a:rPr>
              <a:t>Librarian Buy-in</a:t>
            </a:r>
          </a:p>
          <a:p>
            <a:pPr marL="457200" indent="-457200">
              <a:buFont typeface="Courier New" charset="0"/>
              <a:buChar char="o"/>
            </a:pPr>
            <a:r>
              <a:rPr lang="en-US" sz="3200" b="1" dirty="0" smtClean="0">
                <a:latin typeface="Gill Sans" charset="0"/>
                <a:ea typeface="Gill Sans" charset="0"/>
                <a:cs typeface="Gill Sans" charset="0"/>
              </a:rPr>
              <a:t>Knowledge</a:t>
            </a:r>
          </a:p>
          <a:p>
            <a:pPr marL="457200" indent="-457200">
              <a:buFont typeface="Courier New" charset="0"/>
              <a:buChar char="o"/>
            </a:pPr>
            <a:r>
              <a:rPr lang="en-US" sz="3200" b="1" dirty="0" smtClean="0">
                <a:latin typeface="Gill Sans" charset="0"/>
                <a:ea typeface="Gill Sans" charset="0"/>
                <a:cs typeface="Gill Sans" charset="0"/>
              </a:rPr>
              <a:t>Resources</a:t>
            </a:r>
            <a:endParaRPr lang="is-IS" sz="3200" b="1" dirty="0" smtClean="0">
              <a:latin typeface="Gill Sans" charset="0"/>
              <a:ea typeface="Gill Sans" charset="0"/>
              <a:cs typeface="Gill Sans" charset="0"/>
            </a:endParaRPr>
          </a:p>
        </p:txBody>
      </p:sp>
    </p:spTree>
    <p:extLst>
      <p:ext uri="{BB962C8B-B14F-4D97-AF65-F5344CB8AC3E}">
        <p14:creationId xmlns:p14="http://schemas.microsoft.com/office/powerpoint/2010/main" val="1235048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12308963" cy="8205975"/>
          </a:xfrm>
          <a:prstGeom prst="rect">
            <a:avLst/>
          </a:prstGeom>
        </p:spPr>
      </p:pic>
      <p:sp>
        <p:nvSpPr>
          <p:cNvPr id="2" name="TextBox 1"/>
          <p:cNvSpPr txBox="1"/>
          <p:nvPr/>
        </p:nvSpPr>
        <p:spPr>
          <a:xfrm>
            <a:off x="10633" y="-21266"/>
            <a:ext cx="12298330" cy="6879266"/>
          </a:xfrm>
          <a:prstGeom prst="rect">
            <a:avLst/>
          </a:prstGeom>
          <a:solidFill>
            <a:schemeClr val="bg1">
              <a:alpha val="69000"/>
            </a:schemeClr>
          </a:solidFill>
        </p:spPr>
        <p:txBody>
          <a:bodyPr wrap="square" rtlCol="0">
            <a:noAutofit/>
          </a:bodyPr>
          <a:lstStyle/>
          <a:p>
            <a:endParaRPr lang="en-US" dirty="0"/>
          </a:p>
        </p:txBody>
      </p:sp>
      <p:sp>
        <p:nvSpPr>
          <p:cNvPr id="4" name="TextBox 3"/>
          <p:cNvSpPr txBox="1"/>
          <p:nvPr/>
        </p:nvSpPr>
        <p:spPr>
          <a:xfrm>
            <a:off x="-819974" y="-422112"/>
            <a:ext cx="4952447" cy="1995055"/>
          </a:xfrm>
          <a:prstGeom prst="rect">
            <a:avLst/>
          </a:prstGeom>
          <a:solidFill>
            <a:schemeClr val="bg1">
              <a:alpha val="0"/>
            </a:schemeClr>
          </a:solidFill>
        </p:spPr>
        <p:txBody>
          <a:bodyPr wrap="square" rtlCol="0" anchor="ctr" anchorCtr="1">
            <a:noAutofit/>
          </a:bodyPr>
          <a:lstStyle/>
          <a:p>
            <a:pPr algn="ctr"/>
            <a:r>
              <a:rPr lang="is-IS" sz="3600" b="1" smtClean="0">
                <a:latin typeface="Impact" charset="0"/>
                <a:ea typeface="Impact" charset="0"/>
                <a:cs typeface="Impact" charset="0"/>
              </a:rPr>
              <a:t>Super Lesson</a:t>
            </a:r>
            <a:endParaRPr lang="is-IS" sz="3600" b="1" dirty="0" smtClean="0">
              <a:latin typeface="Impact" charset="0"/>
              <a:ea typeface="Impact" charset="0"/>
              <a:cs typeface="Impact" charset="0"/>
            </a:endParaRPr>
          </a:p>
        </p:txBody>
      </p:sp>
      <p:sp>
        <p:nvSpPr>
          <p:cNvPr id="5" name="TextBox 4"/>
          <p:cNvSpPr txBox="1"/>
          <p:nvPr/>
        </p:nvSpPr>
        <p:spPr>
          <a:xfrm>
            <a:off x="1770888" y="2762885"/>
            <a:ext cx="8650224" cy="1107996"/>
          </a:xfrm>
          <a:prstGeom prst="rect">
            <a:avLst/>
          </a:prstGeom>
          <a:solidFill>
            <a:schemeClr val="bg1">
              <a:alpha val="0"/>
            </a:schemeClr>
          </a:solidFill>
        </p:spPr>
        <p:txBody>
          <a:bodyPr wrap="square" tIns="91440" bIns="91440" rtlCol="0" anchor="ctr" anchorCtr="1">
            <a:spAutoFit/>
          </a:bodyPr>
          <a:lstStyle/>
          <a:p>
            <a:r>
              <a:rPr lang="en-US" sz="6000" b="1" dirty="0" smtClean="0">
                <a:latin typeface="Gill Sans" charset="0"/>
                <a:ea typeface="Gill Sans" charset="0"/>
                <a:cs typeface="Gill Sans" charset="0"/>
              </a:rPr>
              <a:t>Community partners!</a:t>
            </a:r>
            <a:endParaRPr lang="is-IS" sz="6000" b="1" dirty="0" smtClean="0">
              <a:latin typeface="Gill Sans" charset="0"/>
              <a:ea typeface="Gill Sans" charset="0"/>
              <a:cs typeface="Gill Sans" charset="0"/>
            </a:endParaRPr>
          </a:p>
        </p:txBody>
      </p:sp>
    </p:spTree>
    <p:extLst>
      <p:ext uri="{BB962C8B-B14F-4D97-AF65-F5344CB8AC3E}">
        <p14:creationId xmlns:p14="http://schemas.microsoft.com/office/powerpoint/2010/main" val="5957581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000"/>
            <a:ext cx="12298330" cy="8177080"/>
          </a:xfrm>
          <a:prstGeom prst="rect">
            <a:avLst/>
          </a:prstGeom>
        </p:spPr>
      </p:pic>
      <p:sp>
        <p:nvSpPr>
          <p:cNvPr id="2" name="TextBox 1"/>
          <p:cNvSpPr txBox="1"/>
          <p:nvPr/>
        </p:nvSpPr>
        <p:spPr>
          <a:xfrm>
            <a:off x="0" y="-21266"/>
            <a:ext cx="12298330" cy="8171346"/>
          </a:xfrm>
          <a:prstGeom prst="rect">
            <a:avLst/>
          </a:prstGeom>
          <a:solidFill>
            <a:schemeClr val="bg1">
              <a:alpha val="69000"/>
            </a:schemeClr>
          </a:solidFill>
        </p:spPr>
        <p:txBody>
          <a:bodyPr wrap="square" rtlCol="0">
            <a:noAutofit/>
          </a:bodyPr>
          <a:lstStyle/>
          <a:p>
            <a:endParaRPr lang="en-US" dirty="0"/>
          </a:p>
        </p:txBody>
      </p:sp>
      <p:sp>
        <p:nvSpPr>
          <p:cNvPr id="4" name="TextBox 3"/>
          <p:cNvSpPr txBox="1"/>
          <p:nvPr/>
        </p:nvSpPr>
        <p:spPr>
          <a:xfrm>
            <a:off x="-1309071" y="-411480"/>
            <a:ext cx="4952447" cy="1995055"/>
          </a:xfrm>
          <a:prstGeom prst="rect">
            <a:avLst/>
          </a:prstGeom>
          <a:solidFill>
            <a:schemeClr val="bg1">
              <a:alpha val="0"/>
            </a:schemeClr>
          </a:solidFill>
        </p:spPr>
        <p:txBody>
          <a:bodyPr wrap="square" rtlCol="0" anchor="ctr" anchorCtr="1">
            <a:noAutofit/>
          </a:bodyPr>
          <a:lstStyle/>
          <a:p>
            <a:pPr algn="ctr"/>
            <a:r>
              <a:rPr lang="is-IS" sz="3600" b="1" dirty="0" smtClean="0">
                <a:latin typeface="Impact" charset="0"/>
                <a:ea typeface="Impact" charset="0"/>
                <a:cs typeface="Impact" charset="0"/>
              </a:rPr>
              <a:t>Lesson 1</a:t>
            </a:r>
          </a:p>
        </p:txBody>
      </p:sp>
      <p:sp>
        <p:nvSpPr>
          <p:cNvPr id="5" name="TextBox 4"/>
          <p:cNvSpPr txBox="1"/>
          <p:nvPr/>
        </p:nvSpPr>
        <p:spPr>
          <a:xfrm>
            <a:off x="1770888" y="2762885"/>
            <a:ext cx="8650224" cy="1107996"/>
          </a:xfrm>
          <a:prstGeom prst="rect">
            <a:avLst/>
          </a:prstGeom>
          <a:solidFill>
            <a:schemeClr val="bg1">
              <a:alpha val="0"/>
            </a:schemeClr>
          </a:solidFill>
        </p:spPr>
        <p:txBody>
          <a:bodyPr wrap="square" tIns="91440" bIns="91440" rtlCol="0" anchor="ctr" anchorCtr="1">
            <a:spAutoFit/>
          </a:bodyPr>
          <a:lstStyle/>
          <a:p>
            <a:r>
              <a:rPr lang="en-US" sz="6000" b="1" dirty="0" smtClean="0">
                <a:latin typeface="Gill Sans" charset="0"/>
                <a:ea typeface="Gill Sans" charset="0"/>
                <a:cs typeface="Gill Sans" charset="0"/>
              </a:rPr>
              <a:t>Motivated to create</a:t>
            </a:r>
            <a:endParaRPr lang="is-IS" sz="6000" b="1" dirty="0" smtClean="0">
              <a:latin typeface="Gill Sans" charset="0"/>
              <a:ea typeface="Gill Sans" charset="0"/>
              <a:cs typeface="Gill Sans" charset="0"/>
            </a:endParaRPr>
          </a:p>
        </p:txBody>
      </p:sp>
    </p:spTree>
    <p:extLst>
      <p:ext uri="{BB962C8B-B14F-4D97-AF65-F5344CB8AC3E}">
        <p14:creationId xmlns:p14="http://schemas.microsoft.com/office/powerpoint/2010/main" val="9298881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2384" y="-1084529"/>
            <a:ext cx="12904384" cy="8542433"/>
          </a:xfrm>
          <a:prstGeom prst="rect">
            <a:avLst/>
          </a:prstGeom>
        </p:spPr>
      </p:pic>
      <p:sp>
        <p:nvSpPr>
          <p:cNvPr id="2" name="TextBox 1"/>
          <p:cNvSpPr txBox="1"/>
          <p:nvPr/>
        </p:nvSpPr>
        <p:spPr>
          <a:xfrm>
            <a:off x="-106328" y="-21266"/>
            <a:ext cx="12298330" cy="6879266"/>
          </a:xfrm>
          <a:prstGeom prst="rect">
            <a:avLst/>
          </a:prstGeom>
          <a:solidFill>
            <a:schemeClr val="bg1">
              <a:alpha val="69000"/>
            </a:schemeClr>
          </a:solidFill>
        </p:spPr>
        <p:txBody>
          <a:bodyPr wrap="square" rtlCol="0">
            <a:noAutofit/>
          </a:bodyPr>
          <a:lstStyle/>
          <a:p>
            <a:endParaRPr lang="en-US" dirty="0"/>
          </a:p>
        </p:txBody>
      </p:sp>
      <p:sp>
        <p:nvSpPr>
          <p:cNvPr id="4" name="TextBox 3"/>
          <p:cNvSpPr txBox="1"/>
          <p:nvPr/>
        </p:nvSpPr>
        <p:spPr>
          <a:xfrm>
            <a:off x="-1309071" y="-411480"/>
            <a:ext cx="4952447" cy="1995055"/>
          </a:xfrm>
          <a:prstGeom prst="rect">
            <a:avLst/>
          </a:prstGeom>
          <a:solidFill>
            <a:schemeClr val="bg1">
              <a:alpha val="0"/>
            </a:schemeClr>
          </a:solidFill>
        </p:spPr>
        <p:txBody>
          <a:bodyPr wrap="square" rtlCol="0" anchor="ctr" anchorCtr="1">
            <a:noAutofit/>
          </a:bodyPr>
          <a:lstStyle/>
          <a:p>
            <a:pPr algn="ctr"/>
            <a:r>
              <a:rPr lang="is-IS" sz="3600" b="1" dirty="0" smtClean="0">
                <a:latin typeface="Impact" charset="0"/>
                <a:ea typeface="Impact" charset="0"/>
                <a:cs typeface="Impact" charset="0"/>
              </a:rPr>
              <a:t>Lesson 2</a:t>
            </a:r>
          </a:p>
        </p:txBody>
      </p:sp>
      <p:sp>
        <p:nvSpPr>
          <p:cNvPr id="5" name="TextBox 4"/>
          <p:cNvSpPr txBox="1"/>
          <p:nvPr/>
        </p:nvSpPr>
        <p:spPr>
          <a:xfrm>
            <a:off x="832279" y="2886743"/>
            <a:ext cx="10527442" cy="1107996"/>
          </a:xfrm>
          <a:prstGeom prst="rect">
            <a:avLst/>
          </a:prstGeom>
          <a:solidFill>
            <a:schemeClr val="bg1">
              <a:alpha val="0"/>
            </a:schemeClr>
          </a:solidFill>
        </p:spPr>
        <p:txBody>
          <a:bodyPr wrap="square" tIns="91440" bIns="91440" rtlCol="0" anchor="ctr" anchorCtr="1">
            <a:spAutoFit/>
          </a:bodyPr>
          <a:lstStyle/>
          <a:p>
            <a:r>
              <a:rPr lang="en-US" sz="6000" b="1" dirty="0" smtClean="0">
                <a:latin typeface="Gill Sans" charset="0"/>
                <a:ea typeface="Gill Sans" charset="0"/>
                <a:cs typeface="Gill Sans" charset="0"/>
              </a:rPr>
              <a:t>Flexible </a:t>
            </a:r>
            <a:r>
              <a:rPr lang="en-US" sz="6000" b="1" smtClean="0">
                <a:latin typeface="Gill Sans" charset="0"/>
                <a:ea typeface="Gill Sans" charset="0"/>
                <a:cs typeface="Gill Sans" charset="0"/>
              </a:rPr>
              <a:t>solutions required</a:t>
            </a:r>
            <a:endParaRPr lang="is-IS" sz="6000" b="1" dirty="0" smtClean="0">
              <a:latin typeface="Gill Sans" charset="0"/>
              <a:ea typeface="Gill Sans" charset="0"/>
              <a:cs typeface="Gill Sans" charset="0"/>
            </a:endParaRPr>
          </a:p>
        </p:txBody>
      </p:sp>
    </p:spTree>
    <p:extLst>
      <p:ext uri="{BB962C8B-B14F-4D97-AF65-F5344CB8AC3E}">
        <p14:creationId xmlns:p14="http://schemas.microsoft.com/office/powerpoint/2010/main" val="20629831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1266"/>
            <a:ext cx="12192000" cy="8117788"/>
          </a:xfrm>
          <a:prstGeom prst="rect">
            <a:avLst/>
          </a:prstGeom>
        </p:spPr>
      </p:pic>
      <p:sp>
        <p:nvSpPr>
          <p:cNvPr id="2" name="TextBox 1"/>
          <p:cNvSpPr txBox="1"/>
          <p:nvPr/>
        </p:nvSpPr>
        <p:spPr>
          <a:xfrm>
            <a:off x="-106328" y="-21266"/>
            <a:ext cx="12298330" cy="6879266"/>
          </a:xfrm>
          <a:prstGeom prst="rect">
            <a:avLst/>
          </a:prstGeom>
          <a:solidFill>
            <a:schemeClr val="bg1">
              <a:alpha val="69000"/>
            </a:schemeClr>
          </a:solidFill>
        </p:spPr>
        <p:txBody>
          <a:bodyPr wrap="square" rtlCol="0">
            <a:noAutofit/>
          </a:bodyPr>
          <a:lstStyle/>
          <a:p>
            <a:endParaRPr lang="en-US" dirty="0"/>
          </a:p>
        </p:txBody>
      </p:sp>
      <p:sp>
        <p:nvSpPr>
          <p:cNvPr id="4" name="TextBox 3"/>
          <p:cNvSpPr txBox="1"/>
          <p:nvPr/>
        </p:nvSpPr>
        <p:spPr>
          <a:xfrm>
            <a:off x="-1309071" y="-411480"/>
            <a:ext cx="4952447" cy="1995055"/>
          </a:xfrm>
          <a:prstGeom prst="rect">
            <a:avLst/>
          </a:prstGeom>
          <a:solidFill>
            <a:schemeClr val="bg1">
              <a:alpha val="0"/>
            </a:schemeClr>
          </a:solidFill>
        </p:spPr>
        <p:txBody>
          <a:bodyPr wrap="square" rtlCol="0" anchor="ctr" anchorCtr="1">
            <a:noAutofit/>
          </a:bodyPr>
          <a:lstStyle/>
          <a:p>
            <a:pPr algn="ctr"/>
            <a:r>
              <a:rPr lang="is-IS" sz="3600" b="1" dirty="0" smtClean="0">
                <a:latin typeface="Impact" charset="0"/>
                <a:ea typeface="Impact" charset="0"/>
                <a:cs typeface="Impact" charset="0"/>
              </a:rPr>
              <a:t>Lesson 3</a:t>
            </a:r>
          </a:p>
        </p:txBody>
      </p:sp>
      <p:sp>
        <p:nvSpPr>
          <p:cNvPr id="5" name="TextBox 4"/>
          <p:cNvSpPr txBox="1"/>
          <p:nvPr/>
        </p:nvSpPr>
        <p:spPr>
          <a:xfrm>
            <a:off x="832279" y="2886743"/>
            <a:ext cx="10527442" cy="1107996"/>
          </a:xfrm>
          <a:prstGeom prst="rect">
            <a:avLst/>
          </a:prstGeom>
          <a:solidFill>
            <a:schemeClr val="bg1">
              <a:alpha val="0"/>
            </a:schemeClr>
          </a:solidFill>
        </p:spPr>
        <p:txBody>
          <a:bodyPr wrap="square" tIns="91440" bIns="91440" rtlCol="0" anchor="ctr" anchorCtr="1">
            <a:spAutoFit/>
          </a:bodyPr>
          <a:lstStyle/>
          <a:p>
            <a:r>
              <a:rPr lang="en-US" sz="6000" b="1" dirty="0" smtClean="0">
                <a:latin typeface="Gill Sans" charset="0"/>
                <a:ea typeface="Gill Sans" charset="0"/>
                <a:cs typeface="Gill Sans" charset="0"/>
              </a:rPr>
              <a:t>Need strong leadership</a:t>
            </a:r>
            <a:endParaRPr lang="is-IS" sz="6000" b="1" dirty="0" smtClean="0">
              <a:latin typeface="Gill Sans" charset="0"/>
              <a:ea typeface="Gill Sans" charset="0"/>
              <a:cs typeface="Gill Sans" charset="0"/>
            </a:endParaRPr>
          </a:p>
        </p:txBody>
      </p:sp>
    </p:spTree>
    <p:extLst>
      <p:ext uri="{BB962C8B-B14F-4D97-AF65-F5344CB8AC3E}">
        <p14:creationId xmlns:p14="http://schemas.microsoft.com/office/powerpoint/2010/main" val="15569558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1266"/>
            <a:ext cx="12192000" cy="8097672"/>
          </a:xfrm>
          <a:prstGeom prst="rect">
            <a:avLst/>
          </a:prstGeom>
        </p:spPr>
      </p:pic>
      <p:sp>
        <p:nvSpPr>
          <p:cNvPr id="2" name="TextBox 1"/>
          <p:cNvSpPr txBox="1"/>
          <p:nvPr/>
        </p:nvSpPr>
        <p:spPr>
          <a:xfrm>
            <a:off x="0" y="-21266"/>
            <a:ext cx="12192002" cy="6879266"/>
          </a:xfrm>
          <a:prstGeom prst="rect">
            <a:avLst/>
          </a:prstGeom>
          <a:solidFill>
            <a:schemeClr val="bg1">
              <a:alpha val="69000"/>
            </a:schemeClr>
          </a:solidFill>
        </p:spPr>
        <p:txBody>
          <a:bodyPr wrap="square" rtlCol="0">
            <a:noAutofit/>
          </a:bodyPr>
          <a:lstStyle/>
          <a:p>
            <a:endParaRPr lang="en-US" dirty="0"/>
          </a:p>
        </p:txBody>
      </p:sp>
      <p:sp>
        <p:nvSpPr>
          <p:cNvPr id="4" name="TextBox 3"/>
          <p:cNvSpPr txBox="1"/>
          <p:nvPr/>
        </p:nvSpPr>
        <p:spPr>
          <a:xfrm>
            <a:off x="-1309071" y="-411480"/>
            <a:ext cx="4952447" cy="1995055"/>
          </a:xfrm>
          <a:prstGeom prst="rect">
            <a:avLst/>
          </a:prstGeom>
          <a:solidFill>
            <a:schemeClr val="bg1">
              <a:alpha val="0"/>
            </a:schemeClr>
          </a:solidFill>
        </p:spPr>
        <p:txBody>
          <a:bodyPr wrap="square" rtlCol="0" anchor="ctr" anchorCtr="1">
            <a:noAutofit/>
          </a:bodyPr>
          <a:lstStyle/>
          <a:p>
            <a:pPr algn="ctr"/>
            <a:r>
              <a:rPr lang="is-IS" sz="3600" b="1" dirty="0" smtClean="0">
                <a:latin typeface="Impact" charset="0"/>
                <a:ea typeface="Impact" charset="0"/>
                <a:cs typeface="Impact" charset="0"/>
              </a:rPr>
              <a:t>Lesson 4</a:t>
            </a:r>
          </a:p>
        </p:txBody>
      </p:sp>
      <p:sp>
        <p:nvSpPr>
          <p:cNvPr id="5" name="TextBox 4"/>
          <p:cNvSpPr txBox="1"/>
          <p:nvPr/>
        </p:nvSpPr>
        <p:spPr>
          <a:xfrm>
            <a:off x="832279" y="2886743"/>
            <a:ext cx="10527442" cy="1107996"/>
          </a:xfrm>
          <a:prstGeom prst="rect">
            <a:avLst/>
          </a:prstGeom>
          <a:solidFill>
            <a:schemeClr val="bg1">
              <a:alpha val="0"/>
            </a:schemeClr>
          </a:solidFill>
        </p:spPr>
        <p:txBody>
          <a:bodyPr wrap="square" tIns="91440" bIns="91440" rtlCol="0" anchor="ctr" anchorCtr="1">
            <a:spAutoFit/>
          </a:bodyPr>
          <a:lstStyle/>
          <a:p>
            <a:r>
              <a:rPr lang="en-US" sz="6000" b="1" dirty="0" smtClean="0">
                <a:latin typeface="Gill Sans" charset="0"/>
                <a:ea typeface="Gill Sans" charset="0"/>
                <a:cs typeface="Gill Sans" charset="0"/>
              </a:rPr>
              <a:t>Access to equipment</a:t>
            </a:r>
            <a:endParaRPr lang="is-IS" sz="6000" b="1" dirty="0" smtClean="0">
              <a:latin typeface="Gill Sans" charset="0"/>
              <a:ea typeface="Gill Sans" charset="0"/>
              <a:cs typeface="Gill Sans" charset="0"/>
            </a:endParaRPr>
          </a:p>
        </p:txBody>
      </p:sp>
    </p:spTree>
    <p:extLst>
      <p:ext uri="{BB962C8B-B14F-4D97-AF65-F5344CB8AC3E}">
        <p14:creationId xmlns:p14="http://schemas.microsoft.com/office/powerpoint/2010/main" val="3950231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20999"/>
            <a:ext cx="12192000" cy="8160661"/>
          </a:xfrm>
          <a:prstGeom prst="rect">
            <a:avLst/>
          </a:prstGeom>
        </p:spPr>
      </p:pic>
      <p:sp>
        <p:nvSpPr>
          <p:cNvPr id="2" name="TextBox 1"/>
          <p:cNvSpPr txBox="1"/>
          <p:nvPr/>
        </p:nvSpPr>
        <p:spPr>
          <a:xfrm>
            <a:off x="0" y="-21266"/>
            <a:ext cx="12192002" cy="6879266"/>
          </a:xfrm>
          <a:prstGeom prst="rect">
            <a:avLst/>
          </a:prstGeom>
          <a:solidFill>
            <a:schemeClr val="bg1">
              <a:alpha val="69000"/>
            </a:schemeClr>
          </a:solidFill>
        </p:spPr>
        <p:txBody>
          <a:bodyPr wrap="square" rtlCol="0">
            <a:noAutofit/>
          </a:bodyPr>
          <a:lstStyle/>
          <a:p>
            <a:endParaRPr lang="en-US" dirty="0"/>
          </a:p>
        </p:txBody>
      </p:sp>
      <p:sp>
        <p:nvSpPr>
          <p:cNvPr id="4" name="TextBox 3"/>
          <p:cNvSpPr txBox="1"/>
          <p:nvPr/>
        </p:nvSpPr>
        <p:spPr>
          <a:xfrm>
            <a:off x="-1309071" y="-411480"/>
            <a:ext cx="4952447" cy="1995055"/>
          </a:xfrm>
          <a:prstGeom prst="rect">
            <a:avLst/>
          </a:prstGeom>
          <a:solidFill>
            <a:schemeClr val="bg1">
              <a:alpha val="0"/>
            </a:schemeClr>
          </a:solidFill>
        </p:spPr>
        <p:txBody>
          <a:bodyPr wrap="square" rtlCol="0" anchor="ctr" anchorCtr="1">
            <a:noAutofit/>
          </a:bodyPr>
          <a:lstStyle/>
          <a:p>
            <a:pPr algn="ctr"/>
            <a:r>
              <a:rPr lang="is-IS" sz="3600" b="1" dirty="0" smtClean="0">
                <a:latin typeface="Impact" charset="0"/>
                <a:ea typeface="Impact" charset="0"/>
                <a:cs typeface="Impact" charset="0"/>
              </a:rPr>
              <a:t>Lesson 5</a:t>
            </a:r>
          </a:p>
        </p:txBody>
      </p:sp>
      <p:sp>
        <p:nvSpPr>
          <p:cNvPr id="5" name="TextBox 4"/>
          <p:cNvSpPr txBox="1"/>
          <p:nvPr/>
        </p:nvSpPr>
        <p:spPr>
          <a:xfrm>
            <a:off x="2944916" y="2864369"/>
            <a:ext cx="6302168" cy="1107996"/>
          </a:xfrm>
          <a:prstGeom prst="rect">
            <a:avLst/>
          </a:prstGeom>
          <a:solidFill>
            <a:schemeClr val="bg1">
              <a:alpha val="0"/>
            </a:schemeClr>
          </a:solidFill>
        </p:spPr>
        <p:txBody>
          <a:bodyPr wrap="square" tIns="91440" bIns="91440" rtlCol="0" anchor="ctr" anchorCtr="1">
            <a:spAutoFit/>
          </a:bodyPr>
          <a:lstStyle/>
          <a:p>
            <a:r>
              <a:rPr lang="en-US" sz="6000" b="1" dirty="0" smtClean="0">
                <a:latin typeface="Gill Sans" charset="0"/>
                <a:ea typeface="Gill Sans" charset="0"/>
                <a:cs typeface="Gill Sans" charset="0"/>
              </a:rPr>
              <a:t>Monitor usage</a:t>
            </a:r>
            <a:endParaRPr lang="is-IS" sz="6000" b="1" dirty="0" smtClean="0">
              <a:latin typeface="Gill Sans" charset="0"/>
              <a:ea typeface="Gill Sans" charset="0"/>
              <a:cs typeface="Gill Sans" charset="0"/>
            </a:endParaRPr>
          </a:p>
        </p:txBody>
      </p:sp>
    </p:spTree>
    <p:extLst>
      <p:ext uri="{BB962C8B-B14F-4D97-AF65-F5344CB8AC3E}">
        <p14:creationId xmlns:p14="http://schemas.microsoft.com/office/powerpoint/2010/main" val="13965374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8075221"/>
          </a:xfrm>
          <a:prstGeom prst="rect">
            <a:avLst/>
          </a:prstGeom>
          <a:scene3d>
            <a:camera prst="orthographicFront">
              <a:rot lat="0" lon="10800000" rev="0"/>
            </a:camera>
            <a:lightRig rig="threePt" dir="t"/>
          </a:scene3d>
        </p:spPr>
      </p:pic>
      <p:sp>
        <p:nvSpPr>
          <p:cNvPr id="2" name="TextBox 1"/>
          <p:cNvSpPr txBox="1"/>
          <p:nvPr/>
        </p:nvSpPr>
        <p:spPr>
          <a:xfrm>
            <a:off x="0" y="-21266"/>
            <a:ext cx="12192002" cy="6879266"/>
          </a:xfrm>
          <a:prstGeom prst="rect">
            <a:avLst/>
          </a:prstGeom>
          <a:solidFill>
            <a:schemeClr val="bg1">
              <a:alpha val="69000"/>
            </a:schemeClr>
          </a:solidFill>
        </p:spPr>
        <p:txBody>
          <a:bodyPr wrap="square" rtlCol="0">
            <a:noAutofit/>
          </a:bodyPr>
          <a:lstStyle/>
          <a:p>
            <a:endParaRPr lang="en-US" dirty="0"/>
          </a:p>
        </p:txBody>
      </p:sp>
      <p:sp>
        <p:nvSpPr>
          <p:cNvPr id="4" name="TextBox 3"/>
          <p:cNvSpPr txBox="1"/>
          <p:nvPr/>
        </p:nvSpPr>
        <p:spPr>
          <a:xfrm>
            <a:off x="-1309071" y="-411480"/>
            <a:ext cx="4952447" cy="1995055"/>
          </a:xfrm>
          <a:prstGeom prst="rect">
            <a:avLst/>
          </a:prstGeom>
          <a:solidFill>
            <a:schemeClr val="bg1">
              <a:alpha val="0"/>
            </a:schemeClr>
          </a:solidFill>
        </p:spPr>
        <p:txBody>
          <a:bodyPr wrap="square" rtlCol="0" anchor="ctr" anchorCtr="1">
            <a:noAutofit/>
          </a:bodyPr>
          <a:lstStyle/>
          <a:p>
            <a:pPr algn="ctr"/>
            <a:r>
              <a:rPr lang="is-IS" sz="3600" b="1" dirty="0" smtClean="0">
                <a:latin typeface="Impact" charset="0"/>
                <a:ea typeface="Impact" charset="0"/>
                <a:cs typeface="Impact" charset="0"/>
              </a:rPr>
              <a:t>Lesson 6</a:t>
            </a:r>
          </a:p>
        </p:txBody>
      </p:sp>
      <p:sp>
        <p:nvSpPr>
          <p:cNvPr id="5" name="TextBox 4"/>
          <p:cNvSpPr txBox="1"/>
          <p:nvPr/>
        </p:nvSpPr>
        <p:spPr>
          <a:xfrm>
            <a:off x="2764465" y="2864369"/>
            <a:ext cx="6482619" cy="1107996"/>
          </a:xfrm>
          <a:prstGeom prst="rect">
            <a:avLst/>
          </a:prstGeom>
          <a:solidFill>
            <a:schemeClr val="bg1">
              <a:alpha val="0"/>
            </a:schemeClr>
          </a:solidFill>
        </p:spPr>
        <p:txBody>
          <a:bodyPr wrap="square" tIns="91440" bIns="91440" rtlCol="0" anchor="ctr" anchorCtr="1">
            <a:spAutoFit/>
          </a:bodyPr>
          <a:lstStyle/>
          <a:p>
            <a:r>
              <a:rPr lang="en-US" sz="6000" b="1" smtClean="0">
                <a:latin typeface="Gill Sans" charset="0"/>
                <a:ea typeface="Gill Sans" charset="0"/>
                <a:cs typeface="Gill Sans" charset="0"/>
              </a:rPr>
              <a:t>Knowledge base</a:t>
            </a:r>
            <a:endParaRPr lang="is-IS" sz="6000" b="1" dirty="0" smtClean="0">
              <a:latin typeface="Gill Sans" charset="0"/>
              <a:ea typeface="Gill Sans" charset="0"/>
              <a:cs typeface="Gill Sans" charset="0"/>
            </a:endParaRPr>
          </a:p>
        </p:txBody>
      </p:sp>
    </p:spTree>
    <p:extLst>
      <p:ext uri="{BB962C8B-B14F-4D97-AF65-F5344CB8AC3E}">
        <p14:creationId xmlns:p14="http://schemas.microsoft.com/office/powerpoint/2010/main" val="6312262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18436"/>
            <a:ext cx="12192002" cy="9144002"/>
          </a:xfrm>
          <a:prstGeom prst="rect">
            <a:avLst/>
          </a:prstGeom>
        </p:spPr>
      </p:pic>
      <p:sp>
        <p:nvSpPr>
          <p:cNvPr id="2" name="TextBox 1"/>
          <p:cNvSpPr txBox="1"/>
          <p:nvPr/>
        </p:nvSpPr>
        <p:spPr>
          <a:xfrm>
            <a:off x="0" y="-21266"/>
            <a:ext cx="12192002" cy="6879266"/>
          </a:xfrm>
          <a:prstGeom prst="rect">
            <a:avLst/>
          </a:prstGeom>
          <a:solidFill>
            <a:schemeClr val="bg1">
              <a:alpha val="69000"/>
            </a:schemeClr>
          </a:solidFill>
        </p:spPr>
        <p:txBody>
          <a:bodyPr wrap="square" rtlCol="0">
            <a:noAutofit/>
          </a:bodyPr>
          <a:lstStyle/>
          <a:p>
            <a:endParaRPr lang="en-US" dirty="0"/>
          </a:p>
        </p:txBody>
      </p:sp>
      <p:sp>
        <p:nvSpPr>
          <p:cNvPr id="4" name="TextBox 3"/>
          <p:cNvSpPr txBox="1"/>
          <p:nvPr/>
        </p:nvSpPr>
        <p:spPr>
          <a:xfrm>
            <a:off x="-1309071" y="-411480"/>
            <a:ext cx="4952447" cy="1995055"/>
          </a:xfrm>
          <a:prstGeom prst="rect">
            <a:avLst/>
          </a:prstGeom>
          <a:solidFill>
            <a:schemeClr val="bg1">
              <a:alpha val="0"/>
            </a:schemeClr>
          </a:solidFill>
        </p:spPr>
        <p:txBody>
          <a:bodyPr wrap="square" rtlCol="0" anchor="ctr" anchorCtr="1">
            <a:noAutofit/>
          </a:bodyPr>
          <a:lstStyle/>
          <a:p>
            <a:pPr algn="ctr"/>
            <a:r>
              <a:rPr lang="is-IS" sz="3600" b="1" dirty="0" smtClean="0">
                <a:latin typeface="Impact" charset="0"/>
                <a:ea typeface="Impact" charset="0"/>
                <a:cs typeface="Impact" charset="0"/>
              </a:rPr>
              <a:t>Lesson 7</a:t>
            </a:r>
          </a:p>
        </p:txBody>
      </p:sp>
      <p:sp>
        <p:nvSpPr>
          <p:cNvPr id="5" name="TextBox 4"/>
          <p:cNvSpPr txBox="1"/>
          <p:nvPr/>
        </p:nvSpPr>
        <p:spPr>
          <a:xfrm>
            <a:off x="2222205" y="2864369"/>
            <a:ext cx="7024879" cy="1107996"/>
          </a:xfrm>
          <a:prstGeom prst="rect">
            <a:avLst/>
          </a:prstGeom>
          <a:solidFill>
            <a:schemeClr val="bg1">
              <a:alpha val="0"/>
            </a:schemeClr>
          </a:solidFill>
        </p:spPr>
        <p:txBody>
          <a:bodyPr wrap="square" tIns="91440" bIns="91440" rtlCol="0" anchor="ctr" anchorCtr="1">
            <a:spAutoFit/>
          </a:bodyPr>
          <a:lstStyle/>
          <a:p>
            <a:r>
              <a:rPr lang="en-US" sz="6000" b="1" smtClean="0">
                <a:latin typeface="Gill Sans" charset="0"/>
                <a:ea typeface="Gill Sans" charset="0"/>
                <a:cs typeface="Gill Sans" charset="0"/>
              </a:rPr>
              <a:t>Patience, always</a:t>
            </a:r>
            <a:endParaRPr lang="is-IS" sz="6000" b="1" dirty="0" smtClean="0">
              <a:latin typeface="Gill Sans" charset="0"/>
              <a:ea typeface="Gill Sans" charset="0"/>
              <a:cs typeface="Gill Sans" charset="0"/>
            </a:endParaRPr>
          </a:p>
        </p:txBody>
      </p:sp>
    </p:spTree>
    <p:extLst>
      <p:ext uri="{BB962C8B-B14F-4D97-AF65-F5344CB8AC3E}">
        <p14:creationId xmlns:p14="http://schemas.microsoft.com/office/powerpoint/2010/main" val="165317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200420" cy="8080743"/>
          </a:xfrm>
          <a:prstGeom prst="rect">
            <a:avLst/>
          </a:prstGeom>
        </p:spPr>
      </p:pic>
      <p:sp>
        <p:nvSpPr>
          <p:cNvPr id="2" name="TextBox 1"/>
          <p:cNvSpPr txBox="1"/>
          <p:nvPr/>
        </p:nvSpPr>
        <p:spPr>
          <a:xfrm>
            <a:off x="0" y="0"/>
            <a:ext cx="12192000" cy="6858000"/>
          </a:xfrm>
          <a:prstGeom prst="rect">
            <a:avLst/>
          </a:prstGeom>
          <a:solidFill>
            <a:schemeClr val="bg1">
              <a:alpha val="69000"/>
            </a:schemeClr>
          </a:solidFill>
        </p:spPr>
        <p:txBody>
          <a:bodyPr wrap="square" rtlCol="0" anchor="ctr" anchorCtr="1">
            <a:noAutofit/>
          </a:bodyPr>
          <a:lstStyle/>
          <a:p>
            <a:pPr algn="ctr"/>
            <a:r>
              <a:rPr lang="en-US" sz="3200" b="1" dirty="0" smtClean="0">
                <a:latin typeface="Gill Sans" charset="0"/>
                <a:ea typeface="Gill Sans" charset="0"/>
                <a:cs typeface="Gill Sans" charset="0"/>
              </a:rPr>
              <a:t>Throughout history, libraries have been a primary destination for content consumption.</a:t>
            </a:r>
            <a:endParaRPr lang="en-US" sz="3200" b="1" dirty="0">
              <a:latin typeface="Gill Sans" charset="0"/>
              <a:ea typeface="Gill Sans" charset="0"/>
              <a:cs typeface="Gill Sans" charset="0"/>
            </a:endParaRPr>
          </a:p>
        </p:txBody>
      </p:sp>
    </p:spTree>
    <p:extLst>
      <p:ext uri="{BB962C8B-B14F-4D97-AF65-F5344CB8AC3E}">
        <p14:creationId xmlns:p14="http://schemas.microsoft.com/office/powerpoint/2010/main" val="14004247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1266"/>
            <a:ext cx="12192000" cy="8107337"/>
          </a:xfrm>
          <a:prstGeom prst="rect">
            <a:avLst/>
          </a:prstGeom>
        </p:spPr>
      </p:pic>
      <p:sp>
        <p:nvSpPr>
          <p:cNvPr id="2" name="TextBox 1"/>
          <p:cNvSpPr txBox="1"/>
          <p:nvPr/>
        </p:nvSpPr>
        <p:spPr>
          <a:xfrm>
            <a:off x="0" y="-185858"/>
            <a:ext cx="12192002" cy="7043858"/>
          </a:xfrm>
          <a:prstGeom prst="rect">
            <a:avLst/>
          </a:prstGeom>
          <a:solidFill>
            <a:schemeClr val="bg1">
              <a:alpha val="69000"/>
            </a:schemeClr>
          </a:solidFill>
        </p:spPr>
        <p:txBody>
          <a:bodyPr wrap="square" rtlCol="0">
            <a:noAutofit/>
          </a:bodyPr>
          <a:lstStyle/>
          <a:p>
            <a:endParaRPr lang="en-US" dirty="0"/>
          </a:p>
        </p:txBody>
      </p:sp>
      <p:sp>
        <p:nvSpPr>
          <p:cNvPr id="5" name="TextBox 4"/>
          <p:cNvSpPr txBox="1"/>
          <p:nvPr/>
        </p:nvSpPr>
        <p:spPr>
          <a:xfrm>
            <a:off x="2587965" y="1941040"/>
            <a:ext cx="7024879" cy="2954655"/>
          </a:xfrm>
          <a:prstGeom prst="rect">
            <a:avLst/>
          </a:prstGeom>
          <a:solidFill>
            <a:schemeClr val="bg1">
              <a:alpha val="0"/>
            </a:schemeClr>
          </a:solidFill>
        </p:spPr>
        <p:txBody>
          <a:bodyPr wrap="square" tIns="91440" bIns="91440" rtlCol="0" anchor="ctr" anchorCtr="1">
            <a:spAutoFit/>
          </a:bodyPr>
          <a:lstStyle/>
          <a:p>
            <a:pPr algn="ctr"/>
            <a:r>
              <a:rPr lang="en-US" sz="6000" b="1" dirty="0" smtClean="0">
                <a:latin typeface="Gill Sans" charset="0"/>
                <a:ea typeface="Gill Sans" charset="0"/>
                <a:cs typeface="Gill Sans" charset="0"/>
              </a:rPr>
              <a:t>Questions</a:t>
            </a:r>
          </a:p>
          <a:p>
            <a:pPr algn="ctr"/>
            <a:r>
              <a:rPr lang="en-US" sz="6000" b="1" dirty="0" smtClean="0">
                <a:latin typeface="Gill Sans" charset="0"/>
                <a:ea typeface="Gill Sans" charset="0"/>
                <a:cs typeface="Gill Sans" charset="0"/>
              </a:rPr>
              <a:t>Ideas</a:t>
            </a:r>
          </a:p>
          <a:p>
            <a:pPr algn="ctr"/>
            <a:r>
              <a:rPr lang="en-US" sz="6000" b="1" dirty="0" smtClean="0">
                <a:latin typeface="Gill Sans" charset="0"/>
                <a:ea typeface="Gill Sans" charset="0"/>
                <a:cs typeface="Gill Sans" charset="0"/>
              </a:rPr>
              <a:t>Success Stories</a:t>
            </a:r>
            <a:endParaRPr lang="is-IS" sz="6000" b="1" dirty="0" smtClean="0">
              <a:latin typeface="Gill Sans" charset="0"/>
              <a:ea typeface="Gill Sans" charset="0"/>
              <a:cs typeface="Gill Sans" charset="0"/>
            </a:endParaRPr>
          </a:p>
        </p:txBody>
      </p:sp>
    </p:spTree>
    <p:extLst>
      <p:ext uri="{BB962C8B-B14F-4D97-AF65-F5344CB8AC3E}">
        <p14:creationId xmlns:p14="http://schemas.microsoft.com/office/powerpoint/2010/main" val="6410604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88475"/>
            <a:ext cx="12192000" cy="8128000"/>
          </a:xfrm>
          <a:prstGeom prst="rect">
            <a:avLst/>
          </a:prstGeom>
        </p:spPr>
      </p:pic>
      <p:sp>
        <p:nvSpPr>
          <p:cNvPr id="2" name="TextBox 1"/>
          <p:cNvSpPr txBox="1"/>
          <p:nvPr/>
        </p:nvSpPr>
        <p:spPr>
          <a:xfrm>
            <a:off x="0" y="0"/>
            <a:ext cx="12192000" cy="6858000"/>
          </a:xfrm>
          <a:prstGeom prst="rect">
            <a:avLst/>
          </a:prstGeom>
          <a:solidFill>
            <a:schemeClr val="bg1">
              <a:alpha val="69000"/>
            </a:schemeClr>
          </a:solidFill>
        </p:spPr>
        <p:txBody>
          <a:bodyPr wrap="square" rtlCol="0" anchor="ctr" anchorCtr="1">
            <a:noAutofit/>
          </a:bodyPr>
          <a:lstStyle/>
          <a:p>
            <a:pPr algn="ctr"/>
            <a:r>
              <a:rPr lang="en-US" sz="3200" b="1" dirty="0" smtClean="0">
                <a:latin typeface="Gill Sans" charset="0"/>
                <a:ea typeface="Gill Sans" charset="0"/>
                <a:cs typeface="Gill Sans" charset="0"/>
              </a:rPr>
              <a:t>The internet has changed where people go for content.</a:t>
            </a:r>
            <a:endParaRPr lang="en-US" sz="3200" b="1" dirty="0">
              <a:latin typeface="Gill Sans" charset="0"/>
              <a:ea typeface="Gill Sans" charset="0"/>
              <a:cs typeface="Gill Sans" charset="0"/>
            </a:endParaRPr>
          </a:p>
        </p:txBody>
      </p:sp>
    </p:spTree>
    <p:extLst>
      <p:ext uri="{BB962C8B-B14F-4D97-AF65-F5344CB8AC3E}">
        <p14:creationId xmlns:p14="http://schemas.microsoft.com/office/powerpoint/2010/main" val="18204335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48146"/>
            <a:ext cx="12192000" cy="8128000"/>
          </a:xfrm>
          <a:prstGeom prst="rect">
            <a:avLst/>
          </a:prstGeom>
        </p:spPr>
      </p:pic>
      <p:sp>
        <p:nvSpPr>
          <p:cNvPr id="2" name="TextBox 1"/>
          <p:cNvSpPr txBox="1"/>
          <p:nvPr/>
        </p:nvSpPr>
        <p:spPr>
          <a:xfrm>
            <a:off x="0" y="0"/>
            <a:ext cx="12192000" cy="6858000"/>
          </a:xfrm>
          <a:prstGeom prst="rect">
            <a:avLst/>
          </a:prstGeom>
          <a:solidFill>
            <a:schemeClr val="bg1">
              <a:alpha val="69000"/>
            </a:schemeClr>
          </a:solidFill>
        </p:spPr>
        <p:txBody>
          <a:bodyPr wrap="square" rtlCol="0" anchor="ctr" anchorCtr="1">
            <a:noAutofit/>
          </a:bodyPr>
          <a:lstStyle/>
          <a:p>
            <a:pPr algn="ctr"/>
            <a:r>
              <a:rPr lang="en-US" sz="3200" b="1" dirty="0" smtClean="0">
                <a:latin typeface="Gill Sans" charset="0"/>
                <a:ea typeface="Gill Sans" charset="0"/>
                <a:cs typeface="Gill Sans" charset="0"/>
              </a:rPr>
              <a:t>Libraries have had to change their services</a:t>
            </a:r>
          </a:p>
          <a:p>
            <a:pPr algn="ctr"/>
            <a:r>
              <a:rPr lang="en-US" sz="3200" b="1" dirty="0" smtClean="0">
                <a:latin typeface="Gill Sans" charset="0"/>
                <a:ea typeface="Gill Sans" charset="0"/>
                <a:cs typeface="Gill Sans" charset="0"/>
              </a:rPr>
              <a:t>to keep up with the changing world.</a:t>
            </a:r>
            <a:endParaRPr lang="en-US" sz="3200" b="1" dirty="0">
              <a:latin typeface="Gill Sans" charset="0"/>
              <a:ea typeface="Gill Sans" charset="0"/>
              <a:cs typeface="Gill Sans" charset="0"/>
            </a:endParaRPr>
          </a:p>
        </p:txBody>
      </p:sp>
    </p:spTree>
    <p:extLst>
      <p:ext uri="{BB962C8B-B14F-4D97-AF65-F5344CB8AC3E}">
        <p14:creationId xmlns:p14="http://schemas.microsoft.com/office/powerpoint/2010/main" val="4454627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57" y="0"/>
            <a:ext cx="12184143" cy="7697585"/>
          </a:xfrm>
          <a:prstGeom prst="rect">
            <a:avLst/>
          </a:prstGeom>
        </p:spPr>
      </p:pic>
      <p:sp>
        <p:nvSpPr>
          <p:cNvPr id="2" name="TextBox 1"/>
          <p:cNvSpPr txBox="1"/>
          <p:nvPr/>
        </p:nvSpPr>
        <p:spPr>
          <a:xfrm>
            <a:off x="0" y="0"/>
            <a:ext cx="12192000" cy="6858000"/>
          </a:xfrm>
          <a:prstGeom prst="rect">
            <a:avLst/>
          </a:prstGeom>
          <a:solidFill>
            <a:schemeClr val="bg1">
              <a:alpha val="69000"/>
            </a:schemeClr>
          </a:solidFill>
        </p:spPr>
        <p:txBody>
          <a:bodyPr wrap="square" rtlCol="0" anchor="ctr" anchorCtr="1">
            <a:noAutofit/>
          </a:bodyPr>
          <a:lstStyle/>
          <a:p>
            <a:pPr algn="ctr"/>
            <a:r>
              <a:rPr lang="en-US" sz="3200" b="1" dirty="0" smtClean="0">
                <a:latin typeface="Gill Sans" charset="0"/>
                <a:ea typeface="Gill Sans" charset="0"/>
                <a:cs typeface="Gill Sans" charset="0"/>
              </a:rPr>
              <a:t>Moving beyond content consumption is </a:t>
            </a:r>
          </a:p>
          <a:p>
            <a:pPr algn="ctr"/>
            <a:r>
              <a:rPr lang="en-US" sz="3200" b="1" dirty="0" smtClean="0">
                <a:latin typeface="Gill Sans" charset="0"/>
                <a:ea typeface="Gill Sans" charset="0"/>
                <a:cs typeface="Gill Sans" charset="0"/>
              </a:rPr>
              <a:t>content creation</a:t>
            </a:r>
            <a:r>
              <a:rPr lang="is-IS" sz="3200" b="1" dirty="0" smtClean="0">
                <a:latin typeface="Gill Sans" charset="0"/>
                <a:ea typeface="Gill Sans" charset="0"/>
                <a:cs typeface="Gill Sans" charset="0"/>
              </a:rPr>
              <a:t>…</a:t>
            </a:r>
          </a:p>
          <a:p>
            <a:pPr algn="ctr"/>
            <a:endParaRPr lang="is-IS" sz="3200" b="1" dirty="0" smtClean="0">
              <a:latin typeface="Gill Sans" charset="0"/>
              <a:ea typeface="Gill Sans" charset="0"/>
              <a:cs typeface="Gill Sans" charset="0"/>
            </a:endParaRPr>
          </a:p>
        </p:txBody>
      </p:sp>
    </p:spTree>
    <p:extLst>
      <p:ext uri="{BB962C8B-B14F-4D97-AF65-F5344CB8AC3E}">
        <p14:creationId xmlns:p14="http://schemas.microsoft.com/office/powerpoint/2010/main" val="11502968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702"/>
            <a:ext cx="12192000" cy="8312727"/>
          </a:xfrm>
          <a:prstGeom prst="rect">
            <a:avLst/>
          </a:prstGeom>
        </p:spPr>
      </p:pic>
      <p:sp>
        <p:nvSpPr>
          <p:cNvPr id="2" name="TextBox 1"/>
          <p:cNvSpPr txBox="1"/>
          <p:nvPr/>
        </p:nvSpPr>
        <p:spPr>
          <a:xfrm>
            <a:off x="0" y="0"/>
            <a:ext cx="12192000" cy="6858000"/>
          </a:xfrm>
          <a:prstGeom prst="rect">
            <a:avLst/>
          </a:prstGeom>
          <a:solidFill>
            <a:schemeClr val="bg1">
              <a:alpha val="69000"/>
            </a:schemeClr>
          </a:solidFill>
        </p:spPr>
        <p:txBody>
          <a:bodyPr wrap="square" rtlCol="0" anchor="ctr" anchorCtr="1">
            <a:noAutofit/>
          </a:bodyPr>
          <a:lstStyle/>
          <a:p>
            <a:pPr algn="ctr"/>
            <a:r>
              <a:rPr lang="en-US" sz="3200" b="1" dirty="0" smtClean="0">
                <a:latin typeface="Gill Sans" charset="0"/>
                <a:ea typeface="Gill Sans" charset="0"/>
                <a:cs typeface="Gill Sans" charset="0"/>
              </a:rPr>
              <a:t>Low resources can make</a:t>
            </a:r>
          </a:p>
          <a:p>
            <a:pPr algn="ctr"/>
            <a:r>
              <a:rPr lang="en-US" sz="3200" b="1" dirty="0" smtClean="0">
                <a:latin typeface="Gill Sans" charset="0"/>
                <a:ea typeface="Gill Sans" charset="0"/>
                <a:cs typeface="Gill Sans" charset="0"/>
              </a:rPr>
              <a:t>library modernization quite difficult.</a:t>
            </a:r>
            <a:endParaRPr lang="is-IS" sz="3200" b="1" dirty="0" smtClean="0">
              <a:latin typeface="Gill Sans" charset="0"/>
              <a:ea typeface="Gill Sans" charset="0"/>
              <a:cs typeface="Gill Sans" charset="0"/>
            </a:endParaRPr>
          </a:p>
        </p:txBody>
      </p:sp>
    </p:spTree>
    <p:extLst>
      <p:ext uri="{BB962C8B-B14F-4D97-AF65-F5344CB8AC3E}">
        <p14:creationId xmlns:p14="http://schemas.microsoft.com/office/powerpoint/2010/main" val="14991993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12192000" cy="8161585"/>
          </a:xfrm>
          <a:prstGeom prst="rect">
            <a:avLst/>
          </a:prstGeom>
        </p:spPr>
      </p:pic>
      <p:sp>
        <p:nvSpPr>
          <p:cNvPr id="2" name="TextBox 1"/>
          <p:cNvSpPr txBox="1"/>
          <p:nvPr/>
        </p:nvSpPr>
        <p:spPr>
          <a:xfrm>
            <a:off x="0" y="0"/>
            <a:ext cx="12192000" cy="6858000"/>
          </a:xfrm>
          <a:prstGeom prst="rect">
            <a:avLst/>
          </a:prstGeom>
          <a:solidFill>
            <a:schemeClr val="bg1">
              <a:alpha val="69000"/>
            </a:schemeClr>
          </a:solidFill>
        </p:spPr>
        <p:txBody>
          <a:bodyPr wrap="square" rtlCol="0" anchor="ctr" anchorCtr="1">
            <a:noAutofit/>
          </a:bodyPr>
          <a:lstStyle/>
          <a:p>
            <a:pPr algn="ctr"/>
            <a:endParaRPr lang="is-IS" sz="3200" b="1" dirty="0" smtClean="0">
              <a:latin typeface="Gill Sans" charset="0"/>
              <a:ea typeface="Gill Sans" charset="0"/>
              <a:cs typeface="Gill Sans" charset="0"/>
            </a:endParaRPr>
          </a:p>
        </p:txBody>
      </p:sp>
      <p:sp>
        <p:nvSpPr>
          <p:cNvPr id="4" name="TextBox 3"/>
          <p:cNvSpPr txBox="1"/>
          <p:nvPr/>
        </p:nvSpPr>
        <p:spPr>
          <a:xfrm>
            <a:off x="2057641" y="2557297"/>
            <a:ext cx="8028608" cy="3046988"/>
          </a:xfrm>
          <a:prstGeom prst="rect">
            <a:avLst/>
          </a:prstGeom>
          <a:noFill/>
        </p:spPr>
        <p:txBody>
          <a:bodyPr wrap="none" rtlCol="0">
            <a:spAutoFit/>
          </a:bodyPr>
          <a:lstStyle/>
          <a:p>
            <a:r>
              <a:rPr lang="en-US" sz="3200" b="1" dirty="0">
                <a:latin typeface="Gill Sans" charset="0"/>
                <a:ea typeface="Gill Sans" charset="0"/>
                <a:cs typeface="Gill Sans" charset="0"/>
              </a:rPr>
              <a:t>In </a:t>
            </a:r>
            <a:r>
              <a:rPr lang="en-US" sz="3200" b="1" dirty="0" smtClean="0">
                <a:latin typeface="Gill Sans" charset="0"/>
                <a:ea typeface="Gill Sans" charset="0"/>
                <a:cs typeface="Gill Sans" charset="0"/>
              </a:rPr>
              <a:t>rural Ukraine, </a:t>
            </a:r>
            <a:r>
              <a:rPr lang="en-US" sz="3200" b="1" smtClean="0">
                <a:latin typeface="Gill Sans" charset="0"/>
                <a:ea typeface="Gill Sans" charset="0"/>
                <a:cs typeface="Gill Sans" charset="0"/>
              </a:rPr>
              <a:t>low resource means</a:t>
            </a:r>
            <a:r>
              <a:rPr lang="en-US" sz="3200" b="1" dirty="0">
                <a:latin typeface="Gill Sans" charset="0"/>
                <a:ea typeface="Gill Sans" charset="0"/>
                <a:cs typeface="Gill Sans" charset="0"/>
              </a:rPr>
              <a:t>:</a:t>
            </a:r>
          </a:p>
          <a:p>
            <a:r>
              <a:rPr lang="en-US" sz="3200" b="1" dirty="0">
                <a:latin typeface="Gill Sans" charset="0"/>
                <a:ea typeface="Gill Sans" charset="0"/>
                <a:cs typeface="Gill Sans" charset="0"/>
              </a:rPr>
              <a:t>Lack of funds</a:t>
            </a:r>
          </a:p>
          <a:p>
            <a:r>
              <a:rPr lang="en-US" sz="3200" b="1" dirty="0">
                <a:latin typeface="Gill Sans" charset="0"/>
                <a:ea typeface="Gill Sans" charset="0"/>
                <a:cs typeface="Gill Sans" charset="0"/>
              </a:rPr>
              <a:t>Lack of time</a:t>
            </a:r>
          </a:p>
          <a:p>
            <a:r>
              <a:rPr lang="en-US" sz="3200" b="1" dirty="0">
                <a:latin typeface="Gill Sans" charset="0"/>
                <a:ea typeface="Gill Sans" charset="0"/>
                <a:cs typeface="Gill Sans" charset="0"/>
              </a:rPr>
              <a:t>Lack of knowledge/skill</a:t>
            </a:r>
          </a:p>
          <a:p>
            <a:r>
              <a:rPr lang="en-US" sz="3200" b="1" dirty="0">
                <a:latin typeface="Gill Sans" charset="0"/>
                <a:ea typeface="Gill Sans" charset="0"/>
                <a:cs typeface="Gill Sans" charset="0"/>
              </a:rPr>
              <a:t>Lack of infrastructure </a:t>
            </a:r>
            <a:endParaRPr lang="is-IS" sz="3200" b="1" dirty="0">
              <a:latin typeface="Gill Sans" charset="0"/>
              <a:ea typeface="Gill Sans" charset="0"/>
              <a:cs typeface="Gill Sans" charset="0"/>
            </a:endParaRPr>
          </a:p>
          <a:p>
            <a:endParaRPr lang="en-US" sz="3200" dirty="0"/>
          </a:p>
        </p:txBody>
      </p:sp>
    </p:spTree>
    <p:extLst>
      <p:ext uri="{BB962C8B-B14F-4D97-AF65-F5344CB8AC3E}">
        <p14:creationId xmlns:p14="http://schemas.microsoft.com/office/powerpoint/2010/main" val="1507741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0" y="0"/>
            <a:ext cx="10058400" cy="6804837"/>
          </a:xfrm>
          <a:prstGeom prst="rect">
            <a:avLst/>
          </a:prstGeom>
        </p:spPr>
      </p:pic>
      <p:sp>
        <p:nvSpPr>
          <p:cNvPr id="2" name="TextBox 1"/>
          <p:cNvSpPr txBox="1"/>
          <p:nvPr/>
        </p:nvSpPr>
        <p:spPr>
          <a:xfrm>
            <a:off x="0" y="0"/>
            <a:ext cx="12192000" cy="6858000"/>
          </a:xfrm>
          <a:prstGeom prst="rect">
            <a:avLst/>
          </a:prstGeom>
          <a:solidFill>
            <a:schemeClr val="bg1">
              <a:alpha val="69000"/>
            </a:schemeClr>
          </a:solidFill>
        </p:spPr>
        <p:txBody>
          <a:bodyPr wrap="square" rtlCol="0" anchor="ctr" anchorCtr="1">
            <a:noAutofit/>
          </a:bodyPr>
          <a:lstStyle/>
          <a:p>
            <a:pPr algn="ctr"/>
            <a:endParaRPr lang="is-IS" sz="3200" b="1" dirty="0" smtClean="0">
              <a:latin typeface="Gill Sans" charset="0"/>
              <a:ea typeface="Gill Sans" charset="0"/>
              <a:cs typeface="Gill Sans" charset="0"/>
            </a:endParaRPr>
          </a:p>
        </p:txBody>
      </p:sp>
      <p:sp>
        <p:nvSpPr>
          <p:cNvPr id="4" name="TextBox 3"/>
          <p:cNvSpPr txBox="1"/>
          <p:nvPr/>
        </p:nvSpPr>
        <p:spPr>
          <a:xfrm>
            <a:off x="690159" y="2904769"/>
            <a:ext cx="10770321" cy="1077218"/>
          </a:xfrm>
          <a:prstGeom prst="rect">
            <a:avLst/>
          </a:prstGeom>
          <a:noFill/>
        </p:spPr>
        <p:txBody>
          <a:bodyPr wrap="none" rtlCol="0">
            <a:spAutoFit/>
          </a:bodyPr>
          <a:lstStyle/>
          <a:p>
            <a:r>
              <a:rPr lang="en-US" sz="3200" b="1" dirty="0" smtClean="0">
                <a:latin typeface="Gill Sans" charset="0"/>
                <a:ea typeface="Gill Sans" charset="0"/>
                <a:cs typeface="Gill Sans" charset="0"/>
              </a:rPr>
              <a:t>What kind of resources run low in </a:t>
            </a:r>
            <a:r>
              <a:rPr lang="en-US" sz="3200" b="1" smtClean="0">
                <a:latin typeface="Gill Sans" charset="0"/>
                <a:ea typeface="Gill Sans" charset="0"/>
                <a:cs typeface="Gill Sans" charset="0"/>
              </a:rPr>
              <a:t>your workplace?</a:t>
            </a:r>
            <a:endParaRPr lang="is-IS" sz="3200" b="1" dirty="0">
              <a:latin typeface="Gill Sans" charset="0"/>
              <a:ea typeface="Gill Sans" charset="0"/>
              <a:cs typeface="Gill Sans" charset="0"/>
            </a:endParaRPr>
          </a:p>
          <a:p>
            <a:endParaRPr lang="en-US" sz="3200" dirty="0"/>
          </a:p>
        </p:txBody>
      </p:sp>
    </p:spTree>
    <p:extLst>
      <p:ext uri="{BB962C8B-B14F-4D97-AF65-F5344CB8AC3E}">
        <p14:creationId xmlns:p14="http://schemas.microsoft.com/office/powerpoint/2010/main" val="2268903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3953</TotalTime>
  <Words>1566</Words>
  <Application>Microsoft Macintosh PowerPoint</Application>
  <PresentationFormat>Widescreen</PresentationFormat>
  <Paragraphs>208</Paragraphs>
  <Slides>30</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Courier New</vt:lpstr>
      <vt:lpstr>Gill Sans</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BARKER, DAVID</dc:creator>
  <cp:lastModifiedBy>BARKER, DAVID</cp:lastModifiedBy>
  <cp:revision>42</cp:revision>
  <cp:lastPrinted>2015-10-22T14:28:28Z</cp:lastPrinted>
  <dcterms:created xsi:type="dcterms:W3CDTF">2015-10-20T22:16:34Z</dcterms:created>
  <dcterms:modified xsi:type="dcterms:W3CDTF">2015-10-24T21:34:25Z</dcterms:modified>
</cp:coreProperties>
</file>