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2"/>
  </p:notesMasterIdLst>
  <p:handoutMasterIdLst>
    <p:handoutMasterId r:id="rId73"/>
  </p:handoutMasterIdLst>
  <p:sldIdLst>
    <p:sldId id="256" r:id="rId2"/>
    <p:sldId id="257" r:id="rId3"/>
    <p:sldId id="258" r:id="rId4"/>
    <p:sldId id="336" r:id="rId5"/>
    <p:sldId id="337" r:id="rId6"/>
    <p:sldId id="260" r:id="rId7"/>
    <p:sldId id="338" r:id="rId8"/>
    <p:sldId id="261" r:id="rId9"/>
    <p:sldId id="339" r:id="rId10"/>
    <p:sldId id="340" r:id="rId11"/>
    <p:sldId id="341" r:id="rId12"/>
    <p:sldId id="343" r:id="rId13"/>
    <p:sldId id="344" r:id="rId14"/>
    <p:sldId id="345" r:id="rId15"/>
    <p:sldId id="342" r:id="rId16"/>
    <p:sldId id="262" r:id="rId17"/>
    <p:sldId id="346" r:id="rId18"/>
    <p:sldId id="347" r:id="rId19"/>
    <p:sldId id="348" r:id="rId20"/>
    <p:sldId id="362" r:id="rId21"/>
    <p:sldId id="363" r:id="rId22"/>
    <p:sldId id="364" r:id="rId23"/>
    <p:sldId id="361" r:id="rId24"/>
    <p:sldId id="263" r:id="rId25"/>
    <p:sldId id="353" r:id="rId26"/>
    <p:sldId id="365" r:id="rId27"/>
    <p:sldId id="368" r:id="rId28"/>
    <p:sldId id="366" r:id="rId29"/>
    <p:sldId id="369" r:id="rId30"/>
    <p:sldId id="370" r:id="rId31"/>
    <p:sldId id="371" r:id="rId32"/>
    <p:sldId id="372" r:id="rId33"/>
    <p:sldId id="374" r:id="rId34"/>
    <p:sldId id="373" r:id="rId35"/>
    <p:sldId id="266" r:id="rId36"/>
    <p:sldId id="354" r:id="rId37"/>
    <p:sldId id="290" r:id="rId38"/>
    <p:sldId id="375" r:id="rId39"/>
    <p:sldId id="376" r:id="rId40"/>
    <p:sldId id="377" r:id="rId41"/>
    <p:sldId id="378" r:id="rId42"/>
    <p:sldId id="269" r:id="rId43"/>
    <p:sldId id="267" r:id="rId44"/>
    <p:sldId id="268" r:id="rId45"/>
    <p:sldId id="357" r:id="rId46"/>
    <p:sldId id="379" r:id="rId47"/>
    <p:sldId id="388" r:id="rId48"/>
    <p:sldId id="389" r:id="rId49"/>
    <p:sldId id="382" r:id="rId50"/>
    <p:sldId id="383" r:id="rId51"/>
    <p:sldId id="384" r:id="rId52"/>
    <p:sldId id="390" r:id="rId53"/>
    <p:sldId id="391" r:id="rId54"/>
    <p:sldId id="392" r:id="rId55"/>
    <p:sldId id="355" r:id="rId56"/>
    <p:sldId id="356" r:id="rId57"/>
    <p:sldId id="271" r:id="rId58"/>
    <p:sldId id="358" r:id="rId59"/>
    <p:sldId id="359" r:id="rId60"/>
    <p:sldId id="393" r:id="rId61"/>
    <p:sldId id="394" r:id="rId62"/>
    <p:sldId id="395" r:id="rId63"/>
    <p:sldId id="272" r:id="rId64"/>
    <p:sldId id="360" r:id="rId65"/>
    <p:sldId id="396" r:id="rId66"/>
    <p:sldId id="397" r:id="rId67"/>
    <p:sldId id="398" r:id="rId68"/>
    <p:sldId id="399" r:id="rId69"/>
    <p:sldId id="400" r:id="rId70"/>
    <p:sldId id="275"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70AD47"/>
    <a:srgbClr val="00D500"/>
    <a:srgbClr val="F153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4"/>
    <p:restoredTop sz="95703"/>
  </p:normalViewPr>
  <p:slideViewPr>
    <p:cSldViewPr snapToGrid="0" snapToObjects="1" showGuides="1">
      <p:cViewPr>
        <p:scale>
          <a:sx n="140" d="100"/>
          <a:sy n="140" d="100"/>
        </p:scale>
        <p:origin x="1384" y="920"/>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137" d="100"/>
          <a:sy n="137" d="100"/>
        </p:scale>
        <p:origin x="4744"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notesMaster" Target="notesMasters/notes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handoutMaster" Target="handoutMasters/handoutMaster1.xml"/><Relationship Id="rId74" Type="http://schemas.openxmlformats.org/officeDocument/2006/relationships/presProps" Target="presProps.xml"/><Relationship Id="rId75" Type="http://schemas.openxmlformats.org/officeDocument/2006/relationships/viewProps" Target="viewProps.xml"/><Relationship Id="rId76" Type="http://schemas.openxmlformats.org/officeDocument/2006/relationships/theme" Target="theme/theme1.xml"/><Relationship Id="rId77"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D2BDE6-043E-4A4B-A558-4FAD71B37DB7}" type="datetimeFigureOut">
              <a:rPr lang="en-US" smtClean="0"/>
              <a:t>12/13/15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04F00A9-5DA2-7242-90F0-2E1E3FA1388F}" type="slidenum">
              <a:rPr lang="en-US" smtClean="0"/>
              <a:t>‹#›</a:t>
            </a:fld>
            <a:endParaRPr lang="en-US"/>
          </a:p>
        </p:txBody>
      </p:sp>
    </p:spTree>
    <p:extLst>
      <p:ext uri="{BB962C8B-B14F-4D97-AF65-F5344CB8AC3E}">
        <p14:creationId xmlns:p14="http://schemas.microsoft.com/office/powerpoint/2010/main" val="1324789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7B3051-8E36-6348-B191-32FC89E6663F}" type="datetimeFigureOut">
              <a:rPr lang="en-US" smtClean="0"/>
              <a:t>12/13/15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9C49D-8636-624B-B39C-632C83C9BEB2}" type="slidenum">
              <a:rPr lang="en-US" smtClean="0"/>
              <a:t>‹#›</a:t>
            </a:fld>
            <a:endParaRPr lang="en-US"/>
          </a:p>
        </p:txBody>
      </p:sp>
    </p:spTree>
    <p:extLst>
      <p:ext uri="{BB962C8B-B14F-4D97-AF65-F5344CB8AC3E}">
        <p14:creationId xmlns:p14="http://schemas.microsoft.com/office/powerpoint/2010/main" val="567741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 Target="../slides/slide3.xml"/><Relationship Id="rId4" Type="http://schemas.openxmlformats.org/officeDocument/2006/relationships/slide" Target="../slides/slide8.xml"/><Relationship Id="rId5" Type="http://schemas.openxmlformats.org/officeDocument/2006/relationships/slide" Target="../slides/slide16.xml"/><Relationship Id="rId6" Type="http://schemas.openxmlformats.org/officeDocument/2006/relationships/slide" Target="../slides/slide24.xml"/><Relationship Id="rId7" Type="http://schemas.openxmlformats.org/officeDocument/2006/relationships/slide" Target="../slides/slide35.xml"/><Relationship Id="rId8" Type="http://schemas.openxmlformats.org/officeDocument/2006/relationships/slide" Target="../slides/slide42.xml"/><Relationship Id="rId9" Type="http://schemas.openxmlformats.org/officeDocument/2006/relationships/slide" Target="../slides/slide57.xml"/><Relationship Id="rId10" Type="http://schemas.openxmlformats.org/officeDocument/2006/relationships/slide" Target="../slides/slide63.xml"/><Relationship Id="rId11" Type="http://schemas.openxmlformats.org/officeDocument/2006/relationships/slide" Target="../slides/slide70.xml"/><Relationship Id="rId1" Type="http://schemas.openxmlformats.org/officeDocument/2006/relationships/slideMaster" Target="../slideMasters/slideMaster1.xml"/><Relationship Id="rId2" Type="http://schemas.openxmlformats.org/officeDocument/2006/relationships/slide" Target="../slides/slide2.xml"/></Relationships>
</file>

<file path=ppt/slideLayouts/_rels/slideLayout3.xml.rels><?xml version="1.0" encoding="UTF-8" standalone="yes"?>
<Relationships xmlns="http://schemas.openxmlformats.org/package/2006/relationships"><Relationship Id="rId11" Type="http://schemas.openxmlformats.org/officeDocument/2006/relationships/slide" Target="../slides/slide70.xml"/><Relationship Id="rId12"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slide" Target="../slides/slide2.xml"/><Relationship Id="rId3" Type="http://schemas.openxmlformats.org/officeDocument/2006/relationships/slide" Target="../slides/slide3.xml"/><Relationship Id="rId4" Type="http://schemas.openxmlformats.org/officeDocument/2006/relationships/slide" Target="../slides/slide8.xml"/><Relationship Id="rId5" Type="http://schemas.openxmlformats.org/officeDocument/2006/relationships/slide" Target="../slides/slide16.xml"/><Relationship Id="rId6" Type="http://schemas.openxmlformats.org/officeDocument/2006/relationships/slide" Target="../slides/slide24.xml"/><Relationship Id="rId7" Type="http://schemas.openxmlformats.org/officeDocument/2006/relationships/slide" Target="../slides/slide35.xml"/><Relationship Id="rId8" Type="http://schemas.openxmlformats.org/officeDocument/2006/relationships/slide" Target="../slides/slide42.xml"/><Relationship Id="rId9" Type="http://schemas.openxmlformats.org/officeDocument/2006/relationships/slide" Target="../slides/slide57.xml"/><Relationship Id="rId10" Type="http://schemas.openxmlformats.org/officeDocument/2006/relationships/slide" Target="../slides/slide63.xml"/></Relationships>
</file>

<file path=ppt/slideLayouts/_rels/slideLayout4.xml.rels><?xml version="1.0" encoding="UTF-8" standalone="yes"?>
<Relationships xmlns="http://schemas.openxmlformats.org/package/2006/relationships"><Relationship Id="rId11" Type="http://schemas.openxmlformats.org/officeDocument/2006/relationships/slide" Target="../slides/slide70.xml"/><Relationship Id="rId12"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slide" Target="../slides/slide2.xml"/><Relationship Id="rId3" Type="http://schemas.openxmlformats.org/officeDocument/2006/relationships/slide" Target="../slides/slide3.xml"/><Relationship Id="rId4" Type="http://schemas.openxmlformats.org/officeDocument/2006/relationships/slide" Target="../slides/slide8.xml"/><Relationship Id="rId5" Type="http://schemas.openxmlformats.org/officeDocument/2006/relationships/slide" Target="../slides/slide16.xml"/><Relationship Id="rId6" Type="http://schemas.openxmlformats.org/officeDocument/2006/relationships/slide" Target="../slides/slide24.xml"/><Relationship Id="rId7" Type="http://schemas.openxmlformats.org/officeDocument/2006/relationships/slide" Target="../slides/slide35.xml"/><Relationship Id="rId8" Type="http://schemas.openxmlformats.org/officeDocument/2006/relationships/slide" Target="../slides/slide42.xml"/><Relationship Id="rId9" Type="http://schemas.openxmlformats.org/officeDocument/2006/relationships/slide" Target="../slides/slide57.xml"/><Relationship Id="rId10" Type="http://schemas.openxmlformats.org/officeDocument/2006/relationships/slide" Target="../slides/slide63.xml"/></Relationships>
</file>

<file path=ppt/slideLayouts/_rels/slideLayout5.xml.rels><?xml version="1.0" encoding="UTF-8" standalone="yes"?>
<Relationships xmlns="http://schemas.openxmlformats.org/package/2006/relationships"><Relationship Id="rId11" Type="http://schemas.openxmlformats.org/officeDocument/2006/relationships/slide" Target="../slides/slide70.xml"/><Relationship Id="rId12"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slide" Target="../slides/slide2.xml"/><Relationship Id="rId3" Type="http://schemas.openxmlformats.org/officeDocument/2006/relationships/slide" Target="../slides/slide3.xml"/><Relationship Id="rId4" Type="http://schemas.openxmlformats.org/officeDocument/2006/relationships/slide" Target="../slides/slide8.xml"/><Relationship Id="rId5" Type="http://schemas.openxmlformats.org/officeDocument/2006/relationships/slide" Target="../slides/slide16.xml"/><Relationship Id="rId6" Type="http://schemas.openxmlformats.org/officeDocument/2006/relationships/slide" Target="../slides/slide24.xml"/><Relationship Id="rId7" Type="http://schemas.openxmlformats.org/officeDocument/2006/relationships/slide" Target="../slides/slide35.xml"/><Relationship Id="rId8" Type="http://schemas.openxmlformats.org/officeDocument/2006/relationships/slide" Target="../slides/slide42.xml"/><Relationship Id="rId9" Type="http://schemas.openxmlformats.org/officeDocument/2006/relationships/slide" Target="../slides/slide57.xml"/><Relationship Id="rId10" Type="http://schemas.openxmlformats.org/officeDocument/2006/relationships/slide" Target="../slides/slide63.xml"/></Relationships>
</file>

<file path=ppt/slideLayouts/_rels/slideLayout6.xml.rels><?xml version="1.0" encoding="UTF-8" standalone="yes"?>
<Relationships xmlns="http://schemas.openxmlformats.org/package/2006/relationships"><Relationship Id="rId11" Type="http://schemas.openxmlformats.org/officeDocument/2006/relationships/slide" Target="../slides/slide70.xml"/><Relationship Id="rId12"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slide" Target="../slides/slide2.xml"/><Relationship Id="rId3" Type="http://schemas.openxmlformats.org/officeDocument/2006/relationships/slide" Target="../slides/slide3.xml"/><Relationship Id="rId4" Type="http://schemas.openxmlformats.org/officeDocument/2006/relationships/slide" Target="../slides/slide8.xml"/><Relationship Id="rId5" Type="http://schemas.openxmlformats.org/officeDocument/2006/relationships/slide" Target="../slides/slide16.xml"/><Relationship Id="rId6" Type="http://schemas.openxmlformats.org/officeDocument/2006/relationships/slide" Target="../slides/slide24.xml"/><Relationship Id="rId7" Type="http://schemas.openxmlformats.org/officeDocument/2006/relationships/slide" Target="../slides/slide35.xml"/><Relationship Id="rId8" Type="http://schemas.openxmlformats.org/officeDocument/2006/relationships/slide" Target="../slides/slide42.xml"/><Relationship Id="rId9" Type="http://schemas.openxmlformats.org/officeDocument/2006/relationships/slide" Target="../slides/slide57.xml"/><Relationship Id="rId10" Type="http://schemas.openxmlformats.org/officeDocument/2006/relationships/slide" Target="../slides/slide6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14" name="Title 1"/>
          <p:cNvSpPr>
            <a:spLocks noGrp="1"/>
          </p:cNvSpPr>
          <p:nvPr>
            <p:ph type="ctrTitle"/>
          </p:nvPr>
        </p:nvSpPr>
        <p:spPr>
          <a:xfrm>
            <a:off x="6327825" y="2073657"/>
            <a:ext cx="5169111" cy="835143"/>
          </a:xfrm>
        </p:spPr>
        <p:txBody>
          <a:bodyPr/>
          <a:lstStyle>
            <a:lvl1pPr>
              <a:defRPr baseline="0">
                <a:solidFill>
                  <a:schemeClr val="bg1"/>
                </a:solidFill>
              </a:defRPr>
            </a:lvl1pPr>
          </a:lstStyle>
          <a:p>
            <a:endParaRPr lang="en-US" dirty="0"/>
          </a:p>
        </p:txBody>
      </p:sp>
      <p:sp>
        <p:nvSpPr>
          <p:cNvPr id="3" name="Picture Placeholder 2"/>
          <p:cNvSpPr>
            <a:spLocks noGrp="1"/>
          </p:cNvSpPr>
          <p:nvPr>
            <p:ph type="pic" sz="quarter" idx="10"/>
          </p:nvPr>
        </p:nvSpPr>
        <p:spPr>
          <a:xfrm>
            <a:off x="668338" y="2022475"/>
            <a:ext cx="4783137" cy="3657600"/>
          </a:xfrm>
        </p:spPr>
        <p:txBody>
          <a:bodyPr/>
          <a:lstStyle/>
          <a:p>
            <a:endParaRPr lang="en-US"/>
          </a:p>
        </p:txBody>
      </p:sp>
      <p:sp>
        <p:nvSpPr>
          <p:cNvPr id="5" name="Text Placeholder 4"/>
          <p:cNvSpPr>
            <a:spLocks noGrp="1"/>
          </p:cNvSpPr>
          <p:nvPr>
            <p:ph type="body" sz="quarter" idx="11"/>
          </p:nvPr>
        </p:nvSpPr>
        <p:spPr>
          <a:xfrm>
            <a:off x="6542088" y="3130550"/>
            <a:ext cx="4954587" cy="86042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2"/>
          </p:nvPr>
        </p:nvSpPr>
        <p:spPr>
          <a:xfrm>
            <a:off x="7859713" y="5926138"/>
            <a:ext cx="3816350" cy="66833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73528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9A9675-CA5F-7F42-995E-EF7BC65F3C99}" type="datetimeFigureOut">
              <a:rPr lang="en-US" smtClean="0"/>
              <a:t>12/13/15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2096590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A9675-CA5F-7F42-995E-EF7BC65F3C99}" type="datetimeFigureOut">
              <a:rPr lang="en-US" smtClean="0"/>
              <a:t>12/13/15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1480113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9A9675-CA5F-7F42-995E-EF7BC65F3C99}" type="datetimeFigureOut">
              <a:rPr lang="en-US" smtClean="0"/>
              <a:t>12/13/15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1972074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9A9675-CA5F-7F42-995E-EF7BC65F3C99}" type="datetimeFigureOut">
              <a:rPr lang="en-US" smtClean="0"/>
              <a:t>12/13/15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392656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9A9675-CA5F-7F42-995E-EF7BC65F3C99}" type="datetimeFigureOut">
              <a:rPr lang="en-US" smtClean="0"/>
              <a:t>12/13/15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161304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9A9675-CA5F-7F42-995E-EF7BC65F3C99}" type="datetimeFigureOut">
              <a:rPr lang="en-US" smtClean="0"/>
              <a:t>12/13/15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92178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2"/>
      </p:bgRef>
    </p:bg>
    <p:spTree>
      <p:nvGrpSpPr>
        <p:cNvPr id="1" name=""/>
        <p:cNvGrpSpPr/>
        <p:nvPr/>
      </p:nvGrpSpPr>
      <p:grpSpPr>
        <a:xfrm>
          <a:off x="0" y="0"/>
          <a:ext cx="0" cy="0"/>
          <a:chOff x="0" y="0"/>
          <a:chExt cx="0" cy="0"/>
        </a:xfrm>
      </p:grpSpPr>
      <p:sp>
        <p:nvSpPr>
          <p:cNvPr id="33" name="Title 32"/>
          <p:cNvSpPr>
            <a:spLocks noGrp="1"/>
          </p:cNvSpPr>
          <p:nvPr>
            <p:ph type="title" hasCustomPrompt="1"/>
          </p:nvPr>
        </p:nvSpPr>
        <p:spPr>
          <a:xfrm>
            <a:off x="521494" y="1169544"/>
            <a:ext cx="11149011" cy="583200"/>
          </a:xfrm>
        </p:spPr>
        <p:txBody>
          <a:bodyPr anchor="ctr" anchorCtr="1">
            <a:noAutofit/>
          </a:bodyPr>
          <a:lstStyle>
            <a:lvl1pPr>
              <a:defRPr sz="4000" baseline="0"/>
            </a:lvl1pPr>
          </a:lstStyle>
          <a:p>
            <a:r>
              <a:rPr lang="en-US" dirty="0" smtClean="0"/>
              <a:t>Title</a:t>
            </a:r>
            <a:endParaRPr lang="en-US" dirty="0"/>
          </a:p>
        </p:txBody>
      </p:sp>
      <p:sp>
        <p:nvSpPr>
          <p:cNvPr id="18" name="Text Placeholder 17"/>
          <p:cNvSpPr>
            <a:spLocks noGrp="1"/>
          </p:cNvSpPr>
          <p:nvPr>
            <p:ph type="body" sz="quarter" idx="11"/>
          </p:nvPr>
        </p:nvSpPr>
        <p:spPr>
          <a:xfrm>
            <a:off x="521494" y="1937552"/>
            <a:ext cx="11149012" cy="432257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TextBox 24"/>
          <p:cNvSpPr txBox="1"/>
          <p:nvPr userDrawn="1"/>
        </p:nvSpPr>
        <p:spPr>
          <a:xfrm>
            <a:off x="0" y="0"/>
            <a:ext cx="12192000" cy="584775"/>
          </a:xfrm>
          <a:prstGeom prst="rect">
            <a:avLst/>
          </a:prstGeom>
          <a:solidFill>
            <a:schemeClr val="accent1"/>
          </a:solidFill>
        </p:spPr>
        <p:txBody>
          <a:bodyPr wrap="square" rtlCol="0">
            <a:spAutoFit/>
          </a:bodyPr>
          <a:lstStyle/>
          <a:p>
            <a:pPr algn="ctr"/>
            <a:r>
              <a:rPr lang="en-US" sz="3200" b="1" i="0" baseline="0" dirty="0" smtClean="0">
                <a:solidFill>
                  <a:schemeClr val="bg1"/>
                </a:solidFill>
                <a:latin typeface="Tw Cen MT" charset="0"/>
                <a:ea typeface="Open Sans" panose="020B0606030504020204" pitchFamily="34" charset="0"/>
                <a:cs typeface="Open Sans" panose="020B0606030504020204" pitchFamily="34" charset="0"/>
              </a:rPr>
              <a:t>QA Standards Module</a:t>
            </a:r>
          </a:p>
        </p:txBody>
      </p:sp>
      <p:sp>
        <p:nvSpPr>
          <p:cNvPr id="27" name="TextBox 26">
            <a:hlinkClick r:id="rId2" action="ppaction://hlinksldjump"/>
          </p:cNvPr>
          <p:cNvSpPr txBox="1"/>
          <p:nvPr userDrawn="1"/>
        </p:nvSpPr>
        <p:spPr>
          <a:xfrm>
            <a:off x="0" y="584775"/>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Navigation</a:t>
            </a:r>
          </a:p>
        </p:txBody>
      </p:sp>
      <p:sp>
        <p:nvSpPr>
          <p:cNvPr id="30" name="TextBox 29">
            <a:hlinkClick r:id="rId3" action="ppaction://hlinksldjump"/>
          </p:cNvPr>
          <p:cNvSpPr txBox="1"/>
          <p:nvPr userDrawn="1"/>
        </p:nvSpPr>
        <p:spPr>
          <a:xfrm>
            <a:off x="1459523" y="584774"/>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Overview</a:t>
            </a:r>
          </a:p>
        </p:txBody>
      </p:sp>
      <p:sp>
        <p:nvSpPr>
          <p:cNvPr id="31" name="TextBox 30">
            <a:hlinkClick r:id="rId4" action="ppaction://hlinksldjump"/>
          </p:cNvPr>
          <p:cNvSpPr txBox="1"/>
          <p:nvPr userDrawn="1"/>
        </p:nvSpPr>
        <p:spPr>
          <a:xfrm>
            <a:off x="2919046" y="584773"/>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1.1</a:t>
            </a:r>
          </a:p>
        </p:txBody>
      </p:sp>
      <p:sp>
        <p:nvSpPr>
          <p:cNvPr id="38" name="TextBox 37">
            <a:hlinkClick r:id="rId5" action="ppaction://hlinksldjump"/>
          </p:cNvPr>
          <p:cNvSpPr txBox="1"/>
          <p:nvPr userDrawn="1"/>
        </p:nvSpPr>
        <p:spPr>
          <a:xfrm>
            <a:off x="4062046" y="58477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1.2</a:t>
            </a:r>
          </a:p>
        </p:txBody>
      </p:sp>
      <p:sp>
        <p:nvSpPr>
          <p:cNvPr id="39" name="TextBox 38">
            <a:hlinkClick r:id="rId6" action="ppaction://hlinksldjump"/>
          </p:cNvPr>
          <p:cNvSpPr txBox="1"/>
          <p:nvPr userDrawn="1"/>
        </p:nvSpPr>
        <p:spPr>
          <a:xfrm>
            <a:off x="5205046" y="584771"/>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1.3</a:t>
            </a:r>
          </a:p>
        </p:txBody>
      </p:sp>
      <p:sp>
        <p:nvSpPr>
          <p:cNvPr id="40" name="TextBox 39">
            <a:hlinkClick r:id="rId7" action="ppaction://hlinksldjump"/>
          </p:cNvPr>
          <p:cNvSpPr txBox="1"/>
          <p:nvPr userDrawn="1"/>
        </p:nvSpPr>
        <p:spPr>
          <a:xfrm>
            <a:off x="6348046" y="584770"/>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1.4</a:t>
            </a:r>
          </a:p>
        </p:txBody>
      </p:sp>
      <p:sp>
        <p:nvSpPr>
          <p:cNvPr id="41" name="TextBox 40">
            <a:hlinkClick r:id="rId8" action="ppaction://hlinksldjump"/>
          </p:cNvPr>
          <p:cNvSpPr txBox="1"/>
          <p:nvPr userDrawn="1"/>
        </p:nvSpPr>
        <p:spPr>
          <a:xfrm>
            <a:off x="7491046" y="584769"/>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1.5</a:t>
            </a:r>
          </a:p>
        </p:txBody>
      </p:sp>
      <p:sp>
        <p:nvSpPr>
          <p:cNvPr id="42" name="TextBox 41">
            <a:hlinkClick r:id="rId9" action="ppaction://hlinksldjump"/>
          </p:cNvPr>
          <p:cNvSpPr txBox="1"/>
          <p:nvPr userDrawn="1"/>
        </p:nvSpPr>
        <p:spPr>
          <a:xfrm>
            <a:off x="8634046" y="585426"/>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2.1</a:t>
            </a:r>
          </a:p>
        </p:txBody>
      </p:sp>
      <p:sp>
        <p:nvSpPr>
          <p:cNvPr id="43" name="TextBox 42">
            <a:hlinkClick r:id="rId10" action="ppaction://hlinksldjump"/>
          </p:cNvPr>
          <p:cNvSpPr txBox="1"/>
          <p:nvPr userDrawn="1"/>
        </p:nvSpPr>
        <p:spPr>
          <a:xfrm>
            <a:off x="9777046" y="58360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2.2</a:t>
            </a:r>
          </a:p>
        </p:txBody>
      </p:sp>
      <p:sp>
        <p:nvSpPr>
          <p:cNvPr id="44" name="TextBox 43">
            <a:hlinkClick r:id="rId11" action="ppaction://hlinksldjump"/>
          </p:cNvPr>
          <p:cNvSpPr txBox="1"/>
          <p:nvPr userDrawn="1"/>
        </p:nvSpPr>
        <p:spPr>
          <a:xfrm>
            <a:off x="10920046" y="582945"/>
            <a:ext cx="1271954" cy="400110"/>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Posttest</a:t>
            </a:r>
          </a:p>
        </p:txBody>
      </p:sp>
      <p:sp>
        <p:nvSpPr>
          <p:cNvPr id="28" name="Action Button: Forward or Next 27">
            <a:hlinkClick r:id="" action="ppaction://hlinkshowjump?jump=nextslide" highlightClick="1"/>
          </p:cNvPr>
          <p:cNvSpPr/>
          <p:nvPr userDrawn="1"/>
        </p:nvSpPr>
        <p:spPr>
          <a:xfrm>
            <a:off x="1551642" y="6378927"/>
            <a:ext cx="358815" cy="35881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ction Button: Back or Previous 28">
            <a:hlinkClick r:id="" action="ppaction://hlinkshowjump?jump=previousslide" highlightClick="1"/>
          </p:cNvPr>
          <p:cNvSpPr/>
          <p:nvPr userDrawn="1"/>
        </p:nvSpPr>
        <p:spPr>
          <a:xfrm>
            <a:off x="1036568" y="6377742"/>
            <a:ext cx="360000" cy="360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Action Button: Beginning 44">
            <a:hlinkClick r:id="" action="ppaction://hlinkshowjump?jump=firstslide" highlightClick="1"/>
          </p:cNvPr>
          <p:cNvSpPr/>
          <p:nvPr userDrawn="1"/>
        </p:nvSpPr>
        <p:spPr>
          <a:xfrm>
            <a:off x="521494" y="6377742"/>
            <a:ext cx="360000" cy="360000"/>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ction Button: Help 45">
            <a:hlinkClick r:id="rId2" action="ppaction://hlinksldjump" highlightClick="1"/>
          </p:cNvPr>
          <p:cNvSpPr/>
          <p:nvPr userDrawn="1"/>
        </p:nvSpPr>
        <p:spPr>
          <a:xfrm>
            <a:off x="2065531" y="6377742"/>
            <a:ext cx="360000" cy="3600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Multiply 46">
            <a:hlinkClick r:id="" action="ppaction://hlinkshowjump?jump=endshow"/>
          </p:cNvPr>
          <p:cNvSpPr/>
          <p:nvPr userDrawn="1"/>
        </p:nvSpPr>
        <p:spPr>
          <a:xfrm>
            <a:off x="11556023" y="6377742"/>
            <a:ext cx="468000" cy="468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4696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Ref idx="1001">
        <a:schemeClr val="bg2"/>
      </p:bgRef>
    </p:bg>
    <p:spTree>
      <p:nvGrpSpPr>
        <p:cNvPr id="1" name=""/>
        <p:cNvGrpSpPr/>
        <p:nvPr/>
      </p:nvGrpSpPr>
      <p:grpSpPr>
        <a:xfrm>
          <a:off x="0" y="0"/>
          <a:ext cx="0" cy="0"/>
          <a:chOff x="0" y="0"/>
          <a:chExt cx="0" cy="0"/>
        </a:xfrm>
      </p:grpSpPr>
      <p:sp>
        <p:nvSpPr>
          <p:cNvPr id="26" name="Rectangle 25"/>
          <p:cNvSpPr/>
          <p:nvPr userDrawn="1"/>
        </p:nvSpPr>
        <p:spPr>
          <a:xfrm>
            <a:off x="1709985" y="3598144"/>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userDrawn="1"/>
        </p:nvSpPr>
        <p:spPr>
          <a:xfrm>
            <a:off x="1697687" y="2697045"/>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itle 32"/>
          <p:cNvSpPr>
            <a:spLocks noGrp="1"/>
          </p:cNvSpPr>
          <p:nvPr>
            <p:ph type="title" hasCustomPrompt="1"/>
          </p:nvPr>
        </p:nvSpPr>
        <p:spPr>
          <a:xfrm>
            <a:off x="521494" y="1169544"/>
            <a:ext cx="11149011" cy="583200"/>
          </a:xfrm>
        </p:spPr>
        <p:txBody>
          <a:bodyPr anchor="ctr" anchorCtr="1">
            <a:noAutofit/>
          </a:bodyPr>
          <a:lstStyle>
            <a:lvl1pPr>
              <a:defRPr sz="4000" baseline="0"/>
            </a:lvl1pPr>
          </a:lstStyle>
          <a:p>
            <a:r>
              <a:rPr lang="en-US" dirty="0" smtClean="0"/>
              <a:t>Title</a:t>
            </a:r>
            <a:endParaRPr lang="en-US" dirty="0"/>
          </a:p>
        </p:txBody>
      </p:sp>
      <p:sp>
        <p:nvSpPr>
          <p:cNvPr id="25" name="TextBox 24"/>
          <p:cNvSpPr txBox="1"/>
          <p:nvPr userDrawn="1"/>
        </p:nvSpPr>
        <p:spPr>
          <a:xfrm>
            <a:off x="0" y="0"/>
            <a:ext cx="12192000" cy="584775"/>
          </a:xfrm>
          <a:prstGeom prst="rect">
            <a:avLst/>
          </a:prstGeom>
          <a:solidFill>
            <a:schemeClr val="accent1"/>
          </a:solidFill>
        </p:spPr>
        <p:txBody>
          <a:bodyPr wrap="square" rtlCol="0">
            <a:spAutoFit/>
          </a:bodyPr>
          <a:lstStyle/>
          <a:p>
            <a:pPr algn="ctr"/>
            <a:r>
              <a:rPr lang="en-US" sz="3200" b="1" i="0" baseline="0" dirty="0" smtClean="0">
                <a:solidFill>
                  <a:schemeClr val="bg1"/>
                </a:solidFill>
                <a:latin typeface="Tw Cen MT" charset="0"/>
                <a:ea typeface="Open Sans" panose="020B0606030504020204" pitchFamily="34" charset="0"/>
                <a:cs typeface="Open Sans" panose="020B0606030504020204" pitchFamily="34" charset="0"/>
              </a:rPr>
              <a:t>QA Standards Module</a:t>
            </a:r>
          </a:p>
        </p:txBody>
      </p:sp>
      <p:sp>
        <p:nvSpPr>
          <p:cNvPr id="27" name="TextBox 26">
            <a:hlinkClick r:id="rId2" action="ppaction://hlinksldjump"/>
          </p:cNvPr>
          <p:cNvSpPr txBox="1"/>
          <p:nvPr userDrawn="1"/>
        </p:nvSpPr>
        <p:spPr>
          <a:xfrm>
            <a:off x="0" y="584775"/>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Navigation</a:t>
            </a:r>
          </a:p>
        </p:txBody>
      </p:sp>
      <p:sp>
        <p:nvSpPr>
          <p:cNvPr id="30" name="TextBox 29">
            <a:hlinkClick r:id="rId3" action="ppaction://hlinksldjump"/>
          </p:cNvPr>
          <p:cNvSpPr txBox="1"/>
          <p:nvPr userDrawn="1"/>
        </p:nvSpPr>
        <p:spPr>
          <a:xfrm>
            <a:off x="1459523" y="584774"/>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Overview</a:t>
            </a:r>
          </a:p>
        </p:txBody>
      </p:sp>
      <p:sp>
        <p:nvSpPr>
          <p:cNvPr id="31" name="TextBox 30">
            <a:hlinkClick r:id="rId4" action="ppaction://hlinksldjump"/>
          </p:cNvPr>
          <p:cNvSpPr txBox="1"/>
          <p:nvPr userDrawn="1"/>
        </p:nvSpPr>
        <p:spPr>
          <a:xfrm>
            <a:off x="2919046" y="584773"/>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1.1</a:t>
            </a:r>
          </a:p>
        </p:txBody>
      </p:sp>
      <p:sp>
        <p:nvSpPr>
          <p:cNvPr id="38" name="TextBox 37">
            <a:hlinkClick r:id="rId5" action="ppaction://hlinksldjump"/>
          </p:cNvPr>
          <p:cNvSpPr txBox="1"/>
          <p:nvPr userDrawn="1"/>
        </p:nvSpPr>
        <p:spPr>
          <a:xfrm>
            <a:off x="4062046" y="58477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1.2</a:t>
            </a:r>
          </a:p>
        </p:txBody>
      </p:sp>
      <p:sp>
        <p:nvSpPr>
          <p:cNvPr id="39" name="TextBox 38">
            <a:hlinkClick r:id="rId6" action="ppaction://hlinksldjump"/>
          </p:cNvPr>
          <p:cNvSpPr txBox="1"/>
          <p:nvPr userDrawn="1"/>
        </p:nvSpPr>
        <p:spPr>
          <a:xfrm>
            <a:off x="5205046" y="584771"/>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1.3</a:t>
            </a:r>
          </a:p>
        </p:txBody>
      </p:sp>
      <p:sp>
        <p:nvSpPr>
          <p:cNvPr id="40" name="TextBox 39">
            <a:hlinkClick r:id="rId7" action="ppaction://hlinksldjump"/>
          </p:cNvPr>
          <p:cNvSpPr txBox="1"/>
          <p:nvPr userDrawn="1"/>
        </p:nvSpPr>
        <p:spPr>
          <a:xfrm>
            <a:off x="6348046" y="584770"/>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1.4</a:t>
            </a:r>
          </a:p>
        </p:txBody>
      </p:sp>
      <p:sp>
        <p:nvSpPr>
          <p:cNvPr id="41" name="TextBox 40">
            <a:hlinkClick r:id="rId8" action="ppaction://hlinksldjump"/>
          </p:cNvPr>
          <p:cNvSpPr txBox="1"/>
          <p:nvPr userDrawn="1"/>
        </p:nvSpPr>
        <p:spPr>
          <a:xfrm>
            <a:off x="7491046" y="584769"/>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1.5</a:t>
            </a:r>
          </a:p>
        </p:txBody>
      </p:sp>
      <p:sp>
        <p:nvSpPr>
          <p:cNvPr id="42" name="TextBox 41">
            <a:hlinkClick r:id="rId9" action="ppaction://hlinksldjump"/>
          </p:cNvPr>
          <p:cNvSpPr txBox="1"/>
          <p:nvPr userDrawn="1"/>
        </p:nvSpPr>
        <p:spPr>
          <a:xfrm>
            <a:off x="8634046" y="585426"/>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2.1</a:t>
            </a:r>
          </a:p>
        </p:txBody>
      </p:sp>
      <p:sp>
        <p:nvSpPr>
          <p:cNvPr id="43" name="TextBox 42">
            <a:hlinkClick r:id="rId10" action="ppaction://hlinksldjump"/>
          </p:cNvPr>
          <p:cNvSpPr txBox="1"/>
          <p:nvPr userDrawn="1"/>
        </p:nvSpPr>
        <p:spPr>
          <a:xfrm>
            <a:off x="9777046" y="58360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2.2</a:t>
            </a:r>
          </a:p>
        </p:txBody>
      </p:sp>
      <p:sp>
        <p:nvSpPr>
          <p:cNvPr id="44" name="TextBox 43">
            <a:hlinkClick r:id="rId11" action="ppaction://hlinksldjump"/>
          </p:cNvPr>
          <p:cNvSpPr txBox="1"/>
          <p:nvPr userDrawn="1"/>
        </p:nvSpPr>
        <p:spPr>
          <a:xfrm>
            <a:off x="10920046" y="582945"/>
            <a:ext cx="1271954" cy="400110"/>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Posttest</a:t>
            </a:r>
          </a:p>
        </p:txBody>
      </p:sp>
      <p:sp>
        <p:nvSpPr>
          <p:cNvPr id="29" name="Action Button: Back or Previous 28">
            <a:hlinkClick r:id="" action="ppaction://hlinkshowjump?jump=previousslide" highlightClick="1"/>
          </p:cNvPr>
          <p:cNvSpPr/>
          <p:nvPr userDrawn="1"/>
        </p:nvSpPr>
        <p:spPr>
          <a:xfrm>
            <a:off x="1036568" y="6377742"/>
            <a:ext cx="360000" cy="360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Action Button: Beginning 44">
            <a:hlinkClick r:id="" action="ppaction://hlinkshowjump?jump=firstslide" highlightClick="1"/>
          </p:cNvPr>
          <p:cNvSpPr/>
          <p:nvPr userDrawn="1"/>
        </p:nvSpPr>
        <p:spPr>
          <a:xfrm>
            <a:off x="521494" y="6377742"/>
            <a:ext cx="360000" cy="360000"/>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ction Button: Help 45">
            <a:hlinkClick r:id="rId2" action="ppaction://hlinksldjump" highlightClick="1"/>
          </p:cNvPr>
          <p:cNvSpPr/>
          <p:nvPr userDrawn="1"/>
        </p:nvSpPr>
        <p:spPr>
          <a:xfrm>
            <a:off x="2065531" y="6377742"/>
            <a:ext cx="360000" cy="3600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Multiply 46">
            <a:hlinkClick r:id="" action="ppaction://hlinkshowjump?jump=endshow"/>
          </p:cNvPr>
          <p:cNvSpPr/>
          <p:nvPr userDrawn="1"/>
        </p:nvSpPr>
        <p:spPr>
          <a:xfrm>
            <a:off x="11556023" y="6377742"/>
            <a:ext cx="468000" cy="468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6646607" y="2702154"/>
            <a:ext cx="3841955" cy="3353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userDrawn="1"/>
        </p:nvCxnSpPr>
        <p:spPr>
          <a:xfrm>
            <a:off x="6015117" y="2750329"/>
            <a:ext cx="0" cy="3305023"/>
          </a:xfrm>
          <a:prstGeom prst="line">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51" name="Picture 5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653156" y="2711203"/>
            <a:ext cx="789863" cy="895679"/>
          </a:xfrm>
          <a:prstGeom prst="rect">
            <a:avLst/>
          </a:prstGeom>
        </p:spPr>
      </p:pic>
      <p:sp>
        <p:nvSpPr>
          <p:cNvPr id="6" name="Text Placeholder 5"/>
          <p:cNvSpPr>
            <a:spLocks noGrp="1"/>
          </p:cNvSpPr>
          <p:nvPr userDrawn="1">
            <p:ph type="body" sz="quarter" idx="10"/>
          </p:nvPr>
        </p:nvSpPr>
        <p:spPr>
          <a:xfrm>
            <a:off x="7370763" y="2898775"/>
            <a:ext cx="2978150" cy="539750"/>
          </a:xfrm>
        </p:spPr>
        <p:txBody>
          <a:bodyPr>
            <a:noAutofit/>
          </a:bodyPr>
          <a:lstStyle>
            <a:lvl1pPr marL="0" indent="0">
              <a:buNone/>
              <a:defRPr sz="2000">
                <a:solidFill>
                  <a:schemeClr val="tx1"/>
                </a:solidFill>
              </a:defRPr>
            </a:lvl1pPr>
          </a:lstStyle>
          <a:p>
            <a:pPr lvl="0"/>
            <a:r>
              <a:rPr lang="en-US" dirty="0" smtClean="0"/>
              <a:t>Click to edit Master text styles</a:t>
            </a:r>
          </a:p>
        </p:txBody>
      </p:sp>
      <p:sp>
        <p:nvSpPr>
          <p:cNvPr id="8" name="Text Placeholder 7"/>
          <p:cNvSpPr>
            <a:spLocks noGrp="1"/>
          </p:cNvSpPr>
          <p:nvPr userDrawn="1">
            <p:ph type="body" sz="quarter" idx="11"/>
          </p:nvPr>
        </p:nvSpPr>
        <p:spPr>
          <a:xfrm>
            <a:off x="6775450" y="3749675"/>
            <a:ext cx="3573463" cy="2184400"/>
          </a:xfrm>
        </p:spPr>
        <p:txBody>
          <a:bodyPr>
            <a:normAutofit/>
          </a:bodyPr>
          <a:lstStyle>
            <a:lvl1pPr marL="0" indent="0">
              <a:buNone/>
              <a:defRPr sz="2000"/>
            </a:lvl1pPr>
            <a:lvl2pPr>
              <a:defRPr sz="2000"/>
            </a:lvl2pPr>
            <a:lvl3pPr>
              <a:defRPr sz="2000"/>
            </a:lvl3pPr>
            <a:lvl4pPr>
              <a:defRPr sz="2000"/>
            </a:lvl4pPr>
            <a:lvl5pPr>
              <a:defRPr sz="2000"/>
            </a:lvl5pPr>
          </a:lstStyle>
          <a:p>
            <a:pPr lvl="0"/>
            <a:r>
              <a:rPr lang="en-US" dirty="0" smtClean="0"/>
              <a:t>Click to edit Master text styles</a:t>
            </a:r>
          </a:p>
        </p:txBody>
      </p:sp>
      <p:sp>
        <p:nvSpPr>
          <p:cNvPr id="10" name="Text Placeholder 9"/>
          <p:cNvSpPr>
            <a:spLocks noGrp="1"/>
          </p:cNvSpPr>
          <p:nvPr>
            <p:ph type="body" sz="quarter" idx="12" hasCustomPrompt="1"/>
          </p:nvPr>
        </p:nvSpPr>
        <p:spPr>
          <a:xfrm>
            <a:off x="1703438" y="2702154"/>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55" name="Text Placeholder 9"/>
          <p:cNvSpPr>
            <a:spLocks noGrp="1"/>
          </p:cNvSpPr>
          <p:nvPr>
            <p:ph type="body" sz="quarter" idx="13" hasCustomPrompt="1"/>
          </p:nvPr>
        </p:nvSpPr>
        <p:spPr>
          <a:xfrm>
            <a:off x="1709985" y="3599367"/>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56" name="Rectangle 55"/>
          <p:cNvSpPr/>
          <p:nvPr userDrawn="1"/>
        </p:nvSpPr>
        <p:spPr>
          <a:xfrm>
            <a:off x="1709986" y="4467126"/>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userDrawn="1"/>
        </p:nvSpPr>
        <p:spPr>
          <a:xfrm>
            <a:off x="1709985" y="5355750"/>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Placeholder 9"/>
          <p:cNvSpPr>
            <a:spLocks noGrp="1"/>
          </p:cNvSpPr>
          <p:nvPr>
            <p:ph type="body" sz="quarter" idx="14" hasCustomPrompt="1"/>
          </p:nvPr>
        </p:nvSpPr>
        <p:spPr>
          <a:xfrm>
            <a:off x="1709985" y="5354528"/>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59" name="Text Placeholder 9"/>
          <p:cNvSpPr>
            <a:spLocks noGrp="1"/>
          </p:cNvSpPr>
          <p:nvPr>
            <p:ph type="body" sz="quarter" idx="15" hasCustomPrompt="1"/>
          </p:nvPr>
        </p:nvSpPr>
        <p:spPr>
          <a:xfrm>
            <a:off x="1709985" y="4459516"/>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14" name="Text Placeholder 13"/>
          <p:cNvSpPr>
            <a:spLocks noGrp="1"/>
          </p:cNvSpPr>
          <p:nvPr>
            <p:ph type="body" sz="quarter" idx="16"/>
          </p:nvPr>
        </p:nvSpPr>
        <p:spPr>
          <a:xfrm>
            <a:off x="522288" y="1874838"/>
            <a:ext cx="11147425" cy="695325"/>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smtClean="0"/>
              <a:t>Click to edit Master text styles</a:t>
            </a:r>
          </a:p>
        </p:txBody>
      </p:sp>
    </p:spTree>
    <p:extLst>
      <p:ext uri="{BB962C8B-B14F-4D97-AF65-F5344CB8AC3E}">
        <p14:creationId xmlns:p14="http://schemas.microsoft.com/office/powerpoint/2010/main" val="642521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bg>
      <p:bgRef idx="1001">
        <a:schemeClr val="bg2"/>
      </p:bgRef>
    </p:bg>
    <p:spTree>
      <p:nvGrpSpPr>
        <p:cNvPr id="1" name=""/>
        <p:cNvGrpSpPr/>
        <p:nvPr/>
      </p:nvGrpSpPr>
      <p:grpSpPr>
        <a:xfrm>
          <a:off x="0" y="0"/>
          <a:ext cx="0" cy="0"/>
          <a:chOff x="0" y="0"/>
          <a:chExt cx="0" cy="0"/>
        </a:xfrm>
      </p:grpSpPr>
      <p:sp>
        <p:nvSpPr>
          <p:cNvPr id="26" name="Rectangle 25"/>
          <p:cNvSpPr/>
          <p:nvPr userDrawn="1"/>
        </p:nvSpPr>
        <p:spPr>
          <a:xfrm>
            <a:off x="1709985" y="3598144"/>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userDrawn="1"/>
        </p:nvSpPr>
        <p:spPr>
          <a:xfrm>
            <a:off x="1697687" y="2697045"/>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itle 32"/>
          <p:cNvSpPr>
            <a:spLocks noGrp="1"/>
          </p:cNvSpPr>
          <p:nvPr>
            <p:ph type="title" hasCustomPrompt="1"/>
          </p:nvPr>
        </p:nvSpPr>
        <p:spPr>
          <a:xfrm>
            <a:off x="521494" y="1169544"/>
            <a:ext cx="11149011" cy="583200"/>
          </a:xfrm>
        </p:spPr>
        <p:txBody>
          <a:bodyPr anchor="ctr" anchorCtr="1">
            <a:noAutofit/>
          </a:bodyPr>
          <a:lstStyle>
            <a:lvl1pPr>
              <a:defRPr sz="4000" baseline="0"/>
            </a:lvl1pPr>
          </a:lstStyle>
          <a:p>
            <a:r>
              <a:rPr lang="en-US" dirty="0" smtClean="0"/>
              <a:t>Title</a:t>
            </a:r>
            <a:endParaRPr lang="en-US" dirty="0"/>
          </a:p>
        </p:txBody>
      </p:sp>
      <p:sp>
        <p:nvSpPr>
          <p:cNvPr id="25" name="TextBox 24"/>
          <p:cNvSpPr txBox="1"/>
          <p:nvPr userDrawn="1"/>
        </p:nvSpPr>
        <p:spPr>
          <a:xfrm>
            <a:off x="0" y="0"/>
            <a:ext cx="12192000" cy="584775"/>
          </a:xfrm>
          <a:prstGeom prst="rect">
            <a:avLst/>
          </a:prstGeom>
          <a:solidFill>
            <a:schemeClr val="accent1"/>
          </a:solidFill>
        </p:spPr>
        <p:txBody>
          <a:bodyPr wrap="square" rtlCol="0">
            <a:spAutoFit/>
          </a:bodyPr>
          <a:lstStyle/>
          <a:p>
            <a:pPr algn="ctr"/>
            <a:r>
              <a:rPr lang="en-US" sz="3200" b="1" i="0" baseline="0" dirty="0" smtClean="0">
                <a:solidFill>
                  <a:schemeClr val="bg1"/>
                </a:solidFill>
                <a:latin typeface="Tw Cen MT" charset="0"/>
                <a:ea typeface="Open Sans" panose="020B0606030504020204" pitchFamily="34" charset="0"/>
                <a:cs typeface="Open Sans" panose="020B0606030504020204" pitchFamily="34" charset="0"/>
              </a:rPr>
              <a:t>QA Standards Module</a:t>
            </a:r>
          </a:p>
        </p:txBody>
      </p:sp>
      <p:sp>
        <p:nvSpPr>
          <p:cNvPr id="27" name="TextBox 26">
            <a:hlinkClick r:id="rId2" action="ppaction://hlinksldjump"/>
          </p:cNvPr>
          <p:cNvSpPr txBox="1"/>
          <p:nvPr userDrawn="1"/>
        </p:nvSpPr>
        <p:spPr>
          <a:xfrm>
            <a:off x="0" y="584775"/>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Navigation</a:t>
            </a:r>
          </a:p>
        </p:txBody>
      </p:sp>
      <p:sp>
        <p:nvSpPr>
          <p:cNvPr id="30" name="TextBox 29">
            <a:hlinkClick r:id="rId3" action="ppaction://hlinksldjump"/>
          </p:cNvPr>
          <p:cNvSpPr txBox="1"/>
          <p:nvPr userDrawn="1"/>
        </p:nvSpPr>
        <p:spPr>
          <a:xfrm>
            <a:off x="1459523" y="584774"/>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Overview</a:t>
            </a:r>
          </a:p>
        </p:txBody>
      </p:sp>
      <p:sp>
        <p:nvSpPr>
          <p:cNvPr id="31" name="TextBox 30">
            <a:hlinkClick r:id="rId4" action="ppaction://hlinksldjump"/>
          </p:cNvPr>
          <p:cNvSpPr txBox="1"/>
          <p:nvPr userDrawn="1"/>
        </p:nvSpPr>
        <p:spPr>
          <a:xfrm>
            <a:off x="2919046" y="584773"/>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1.1</a:t>
            </a:r>
          </a:p>
        </p:txBody>
      </p:sp>
      <p:sp>
        <p:nvSpPr>
          <p:cNvPr id="38" name="TextBox 37">
            <a:hlinkClick r:id="rId5" action="ppaction://hlinksldjump"/>
          </p:cNvPr>
          <p:cNvSpPr txBox="1"/>
          <p:nvPr userDrawn="1"/>
        </p:nvSpPr>
        <p:spPr>
          <a:xfrm>
            <a:off x="4062046" y="58477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1.2</a:t>
            </a:r>
          </a:p>
        </p:txBody>
      </p:sp>
      <p:sp>
        <p:nvSpPr>
          <p:cNvPr id="39" name="TextBox 38">
            <a:hlinkClick r:id="rId6" action="ppaction://hlinksldjump"/>
          </p:cNvPr>
          <p:cNvSpPr txBox="1"/>
          <p:nvPr userDrawn="1"/>
        </p:nvSpPr>
        <p:spPr>
          <a:xfrm>
            <a:off x="5205046" y="584771"/>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1.3</a:t>
            </a:r>
          </a:p>
        </p:txBody>
      </p:sp>
      <p:sp>
        <p:nvSpPr>
          <p:cNvPr id="40" name="TextBox 39">
            <a:hlinkClick r:id="rId7" action="ppaction://hlinksldjump"/>
          </p:cNvPr>
          <p:cNvSpPr txBox="1"/>
          <p:nvPr userDrawn="1"/>
        </p:nvSpPr>
        <p:spPr>
          <a:xfrm>
            <a:off x="6348046" y="584770"/>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1.4</a:t>
            </a:r>
          </a:p>
        </p:txBody>
      </p:sp>
      <p:sp>
        <p:nvSpPr>
          <p:cNvPr id="41" name="TextBox 40">
            <a:hlinkClick r:id="rId8" action="ppaction://hlinksldjump"/>
          </p:cNvPr>
          <p:cNvSpPr txBox="1"/>
          <p:nvPr userDrawn="1"/>
        </p:nvSpPr>
        <p:spPr>
          <a:xfrm>
            <a:off x="7491046" y="584769"/>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1.5</a:t>
            </a:r>
          </a:p>
        </p:txBody>
      </p:sp>
      <p:sp>
        <p:nvSpPr>
          <p:cNvPr id="42" name="TextBox 41">
            <a:hlinkClick r:id="rId9" action="ppaction://hlinksldjump"/>
          </p:cNvPr>
          <p:cNvSpPr txBox="1"/>
          <p:nvPr userDrawn="1"/>
        </p:nvSpPr>
        <p:spPr>
          <a:xfrm>
            <a:off x="8634046" y="585426"/>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2.1</a:t>
            </a:r>
          </a:p>
        </p:txBody>
      </p:sp>
      <p:sp>
        <p:nvSpPr>
          <p:cNvPr id="43" name="TextBox 42">
            <a:hlinkClick r:id="rId10" action="ppaction://hlinksldjump"/>
          </p:cNvPr>
          <p:cNvSpPr txBox="1"/>
          <p:nvPr userDrawn="1"/>
        </p:nvSpPr>
        <p:spPr>
          <a:xfrm>
            <a:off x="9777046" y="58360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2.2</a:t>
            </a:r>
          </a:p>
        </p:txBody>
      </p:sp>
      <p:sp>
        <p:nvSpPr>
          <p:cNvPr id="44" name="TextBox 43">
            <a:hlinkClick r:id="rId11" action="ppaction://hlinksldjump"/>
          </p:cNvPr>
          <p:cNvSpPr txBox="1"/>
          <p:nvPr userDrawn="1"/>
        </p:nvSpPr>
        <p:spPr>
          <a:xfrm>
            <a:off x="10920046" y="582945"/>
            <a:ext cx="1271954" cy="400110"/>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Posttest</a:t>
            </a:r>
          </a:p>
        </p:txBody>
      </p:sp>
      <p:sp>
        <p:nvSpPr>
          <p:cNvPr id="29" name="Action Button: Back or Previous 28">
            <a:hlinkClick r:id="" action="ppaction://hlinkshowjump?jump=previousslide" highlightClick="1"/>
          </p:cNvPr>
          <p:cNvSpPr/>
          <p:nvPr userDrawn="1"/>
        </p:nvSpPr>
        <p:spPr>
          <a:xfrm>
            <a:off x="1036568" y="6377742"/>
            <a:ext cx="360000" cy="360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Action Button: Beginning 44">
            <a:hlinkClick r:id="" action="ppaction://hlinkshowjump?jump=firstslide" highlightClick="1"/>
          </p:cNvPr>
          <p:cNvSpPr/>
          <p:nvPr userDrawn="1"/>
        </p:nvSpPr>
        <p:spPr>
          <a:xfrm>
            <a:off x="521494" y="6377742"/>
            <a:ext cx="360000" cy="360000"/>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ction Button: Help 45">
            <a:hlinkClick r:id="rId2" action="ppaction://hlinksldjump" highlightClick="1"/>
          </p:cNvPr>
          <p:cNvSpPr/>
          <p:nvPr userDrawn="1"/>
        </p:nvSpPr>
        <p:spPr>
          <a:xfrm>
            <a:off x="2065531" y="6377742"/>
            <a:ext cx="360000" cy="3600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Multiply 46">
            <a:hlinkClick r:id="" action="ppaction://hlinkshowjump?jump=endshow"/>
          </p:cNvPr>
          <p:cNvSpPr/>
          <p:nvPr userDrawn="1"/>
        </p:nvSpPr>
        <p:spPr>
          <a:xfrm>
            <a:off x="11556023" y="6377742"/>
            <a:ext cx="468000" cy="468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6646607" y="2702154"/>
            <a:ext cx="3841955" cy="3353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userDrawn="1"/>
        </p:nvCxnSpPr>
        <p:spPr>
          <a:xfrm>
            <a:off x="6015117" y="2750329"/>
            <a:ext cx="0" cy="3305023"/>
          </a:xfrm>
          <a:prstGeom prst="line">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51" name="Picture 5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653156" y="2711203"/>
            <a:ext cx="789863" cy="895679"/>
          </a:xfrm>
          <a:prstGeom prst="rect">
            <a:avLst/>
          </a:prstGeom>
        </p:spPr>
      </p:pic>
      <p:sp>
        <p:nvSpPr>
          <p:cNvPr id="6" name="Text Placeholder 5"/>
          <p:cNvSpPr>
            <a:spLocks noGrp="1"/>
          </p:cNvSpPr>
          <p:nvPr userDrawn="1">
            <p:ph type="body" sz="quarter" idx="10"/>
          </p:nvPr>
        </p:nvSpPr>
        <p:spPr>
          <a:xfrm>
            <a:off x="7370763" y="2898775"/>
            <a:ext cx="2978150" cy="539750"/>
          </a:xfrm>
        </p:spPr>
        <p:txBody>
          <a:bodyPr>
            <a:noAutofit/>
          </a:bodyPr>
          <a:lstStyle>
            <a:lvl1pPr marL="0" indent="0">
              <a:buNone/>
              <a:defRPr sz="2000">
                <a:solidFill>
                  <a:schemeClr val="tx1"/>
                </a:solidFill>
              </a:defRPr>
            </a:lvl1pPr>
          </a:lstStyle>
          <a:p>
            <a:pPr lvl="0"/>
            <a:r>
              <a:rPr lang="en-US" dirty="0" smtClean="0"/>
              <a:t>Click to edit Master text styles</a:t>
            </a:r>
          </a:p>
        </p:txBody>
      </p:sp>
      <p:sp>
        <p:nvSpPr>
          <p:cNvPr id="8" name="Text Placeholder 7"/>
          <p:cNvSpPr>
            <a:spLocks noGrp="1"/>
          </p:cNvSpPr>
          <p:nvPr userDrawn="1">
            <p:ph type="body" sz="quarter" idx="11"/>
          </p:nvPr>
        </p:nvSpPr>
        <p:spPr>
          <a:xfrm>
            <a:off x="6775450" y="3749675"/>
            <a:ext cx="3573463" cy="2184400"/>
          </a:xfrm>
        </p:spPr>
        <p:txBody>
          <a:bodyPr>
            <a:normAutofit/>
          </a:bodyPr>
          <a:lstStyle>
            <a:lvl1pPr marL="0" indent="0">
              <a:buNone/>
              <a:defRPr sz="2000"/>
            </a:lvl1pPr>
            <a:lvl2pPr>
              <a:defRPr sz="2000"/>
            </a:lvl2pPr>
            <a:lvl3pPr>
              <a:defRPr sz="2000"/>
            </a:lvl3pPr>
            <a:lvl4pPr>
              <a:defRPr sz="2000"/>
            </a:lvl4pPr>
            <a:lvl5pPr>
              <a:defRPr sz="2000"/>
            </a:lvl5pPr>
          </a:lstStyle>
          <a:p>
            <a:pPr lvl="0"/>
            <a:r>
              <a:rPr lang="en-US" dirty="0" smtClean="0"/>
              <a:t>Click to edit Master text styles</a:t>
            </a:r>
          </a:p>
        </p:txBody>
      </p:sp>
      <p:sp>
        <p:nvSpPr>
          <p:cNvPr id="10" name="Text Placeholder 9"/>
          <p:cNvSpPr>
            <a:spLocks noGrp="1"/>
          </p:cNvSpPr>
          <p:nvPr>
            <p:ph type="body" sz="quarter" idx="12" hasCustomPrompt="1"/>
          </p:nvPr>
        </p:nvSpPr>
        <p:spPr>
          <a:xfrm>
            <a:off x="1703438" y="2702154"/>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55" name="Text Placeholder 9"/>
          <p:cNvSpPr>
            <a:spLocks noGrp="1"/>
          </p:cNvSpPr>
          <p:nvPr>
            <p:ph type="body" sz="quarter" idx="13" hasCustomPrompt="1"/>
          </p:nvPr>
        </p:nvSpPr>
        <p:spPr>
          <a:xfrm>
            <a:off x="1709985" y="3599367"/>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56" name="Rectangle 55"/>
          <p:cNvSpPr/>
          <p:nvPr userDrawn="1"/>
        </p:nvSpPr>
        <p:spPr>
          <a:xfrm>
            <a:off x="1709986" y="4467126"/>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userDrawn="1"/>
        </p:nvSpPr>
        <p:spPr>
          <a:xfrm>
            <a:off x="1709985" y="5355750"/>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Placeholder 9"/>
          <p:cNvSpPr>
            <a:spLocks noGrp="1"/>
          </p:cNvSpPr>
          <p:nvPr>
            <p:ph type="body" sz="quarter" idx="14" hasCustomPrompt="1"/>
          </p:nvPr>
        </p:nvSpPr>
        <p:spPr>
          <a:xfrm>
            <a:off x="1709985" y="5354528"/>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59" name="Text Placeholder 9"/>
          <p:cNvSpPr>
            <a:spLocks noGrp="1"/>
          </p:cNvSpPr>
          <p:nvPr>
            <p:ph type="body" sz="quarter" idx="15" hasCustomPrompt="1"/>
          </p:nvPr>
        </p:nvSpPr>
        <p:spPr>
          <a:xfrm>
            <a:off x="1709985" y="4459516"/>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14" name="Text Placeholder 13"/>
          <p:cNvSpPr>
            <a:spLocks noGrp="1"/>
          </p:cNvSpPr>
          <p:nvPr>
            <p:ph type="body" sz="quarter" idx="16"/>
          </p:nvPr>
        </p:nvSpPr>
        <p:spPr>
          <a:xfrm>
            <a:off x="522288" y="1874838"/>
            <a:ext cx="11147425" cy="695325"/>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smtClean="0"/>
              <a:t>Click to edit Master text styles</a:t>
            </a:r>
          </a:p>
        </p:txBody>
      </p:sp>
      <p:sp>
        <p:nvSpPr>
          <p:cNvPr id="32" name="Action Button: Forward or Next 31">
            <a:hlinkClick r:id="" action="ppaction://hlinkshowjump?jump=nextslide" highlightClick="1"/>
          </p:cNvPr>
          <p:cNvSpPr/>
          <p:nvPr userDrawn="1"/>
        </p:nvSpPr>
        <p:spPr>
          <a:xfrm>
            <a:off x="1551642" y="6378927"/>
            <a:ext cx="358815" cy="35881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4915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bg>
      <p:bgRef idx="1001">
        <a:schemeClr val="bg2"/>
      </p:bgRef>
    </p:bg>
    <p:spTree>
      <p:nvGrpSpPr>
        <p:cNvPr id="1" name=""/>
        <p:cNvGrpSpPr/>
        <p:nvPr/>
      </p:nvGrpSpPr>
      <p:grpSpPr>
        <a:xfrm>
          <a:off x="0" y="0"/>
          <a:ext cx="0" cy="0"/>
          <a:chOff x="0" y="0"/>
          <a:chExt cx="0" cy="0"/>
        </a:xfrm>
      </p:grpSpPr>
      <p:sp>
        <p:nvSpPr>
          <p:cNvPr id="26" name="Rectangle 25"/>
          <p:cNvSpPr/>
          <p:nvPr userDrawn="1"/>
        </p:nvSpPr>
        <p:spPr>
          <a:xfrm>
            <a:off x="1709985" y="3598144"/>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userDrawn="1"/>
        </p:nvSpPr>
        <p:spPr>
          <a:xfrm>
            <a:off x="1697687" y="2697045"/>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itle 32"/>
          <p:cNvSpPr>
            <a:spLocks noGrp="1"/>
          </p:cNvSpPr>
          <p:nvPr>
            <p:ph type="title" hasCustomPrompt="1"/>
          </p:nvPr>
        </p:nvSpPr>
        <p:spPr>
          <a:xfrm>
            <a:off x="521494" y="1169544"/>
            <a:ext cx="11149011" cy="583200"/>
          </a:xfrm>
        </p:spPr>
        <p:txBody>
          <a:bodyPr anchor="ctr" anchorCtr="1">
            <a:noAutofit/>
          </a:bodyPr>
          <a:lstStyle>
            <a:lvl1pPr>
              <a:defRPr sz="4000" baseline="0"/>
            </a:lvl1pPr>
          </a:lstStyle>
          <a:p>
            <a:r>
              <a:rPr lang="en-US" dirty="0" smtClean="0"/>
              <a:t>Title</a:t>
            </a:r>
            <a:endParaRPr lang="en-US" dirty="0"/>
          </a:p>
        </p:txBody>
      </p:sp>
      <p:sp>
        <p:nvSpPr>
          <p:cNvPr id="25" name="TextBox 24"/>
          <p:cNvSpPr txBox="1"/>
          <p:nvPr userDrawn="1"/>
        </p:nvSpPr>
        <p:spPr>
          <a:xfrm>
            <a:off x="0" y="0"/>
            <a:ext cx="12192000" cy="584775"/>
          </a:xfrm>
          <a:prstGeom prst="rect">
            <a:avLst/>
          </a:prstGeom>
          <a:solidFill>
            <a:schemeClr val="accent1"/>
          </a:solidFill>
        </p:spPr>
        <p:txBody>
          <a:bodyPr wrap="square" rtlCol="0">
            <a:spAutoFit/>
          </a:bodyPr>
          <a:lstStyle/>
          <a:p>
            <a:pPr algn="ctr"/>
            <a:r>
              <a:rPr lang="en-US" sz="3200" b="1" i="0" baseline="0" dirty="0" smtClean="0">
                <a:solidFill>
                  <a:schemeClr val="bg1"/>
                </a:solidFill>
                <a:latin typeface="Tw Cen MT" charset="0"/>
                <a:ea typeface="Open Sans" panose="020B0606030504020204" pitchFamily="34" charset="0"/>
                <a:cs typeface="Open Sans" panose="020B0606030504020204" pitchFamily="34" charset="0"/>
              </a:rPr>
              <a:t>QA Standards Module</a:t>
            </a:r>
          </a:p>
        </p:txBody>
      </p:sp>
      <p:sp>
        <p:nvSpPr>
          <p:cNvPr id="27" name="TextBox 26">
            <a:hlinkClick r:id="rId2" action="ppaction://hlinksldjump"/>
          </p:cNvPr>
          <p:cNvSpPr txBox="1"/>
          <p:nvPr userDrawn="1"/>
        </p:nvSpPr>
        <p:spPr>
          <a:xfrm>
            <a:off x="0" y="584775"/>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Navigation</a:t>
            </a:r>
          </a:p>
        </p:txBody>
      </p:sp>
      <p:sp>
        <p:nvSpPr>
          <p:cNvPr id="30" name="TextBox 29">
            <a:hlinkClick r:id="rId3" action="ppaction://hlinksldjump"/>
          </p:cNvPr>
          <p:cNvSpPr txBox="1"/>
          <p:nvPr userDrawn="1"/>
        </p:nvSpPr>
        <p:spPr>
          <a:xfrm>
            <a:off x="1459523" y="584774"/>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Overview</a:t>
            </a:r>
          </a:p>
        </p:txBody>
      </p:sp>
      <p:sp>
        <p:nvSpPr>
          <p:cNvPr id="31" name="TextBox 30">
            <a:hlinkClick r:id="rId4" action="ppaction://hlinksldjump"/>
          </p:cNvPr>
          <p:cNvSpPr txBox="1"/>
          <p:nvPr userDrawn="1"/>
        </p:nvSpPr>
        <p:spPr>
          <a:xfrm>
            <a:off x="2919046" y="584773"/>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1.1</a:t>
            </a:r>
          </a:p>
        </p:txBody>
      </p:sp>
      <p:sp>
        <p:nvSpPr>
          <p:cNvPr id="38" name="TextBox 37">
            <a:hlinkClick r:id="rId5" action="ppaction://hlinksldjump"/>
          </p:cNvPr>
          <p:cNvSpPr txBox="1"/>
          <p:nvPr userDrawn="1"/>
        </p:nvSpPr>
        <p:spPr>
          <a:xfrm>
            <a:off x="4062046" y="58477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1.2</a:t>
            </a:r>
          </a:p>
        </p:txBody>
      </p:sp>
      <p:sp>
        <p:nvSpPr>
          <p:cNvPr id="39" name="TextBox 38">
            <a:hlinkClick r:id="rId6" action="ppaction://hlinksldjump"/>
          </p:cNvPr>
          <p:cNvSpPr txBox="1"/>
          <p:nvPr userDrawn="1"/>
        </p:nvSpPr>
        <p:spPr>
          <a:xfrm>
            <a:off x="5205046" y="584771"/>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1.3</a:t>
            </a:r>
          </a:p>
        </p:txBody>
      </p:sp>
      <p:sp>
        <p:nvSpPr>
          <p:cNvPr id="40" name="TextBox 39">
            <a:hlinkClick r:id="rId7" action="ppaction://hlinksldjump"/>
          </p:cNvPr>
          <p:cNvSpPr txBox="1"/>
          <p:nvPr userDrawn="1"/>
        </p:nvSpPr>
        <p:spPr>
          <a:xfrm>
            <a:off x="6348046" y="584770"/>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1.4</a:t>
            </a:r>
          </a:p>
        </p:txBody>
      </p:sp>
      <p:sp>
        <p:nvSpPr>
          <p:cNvPr id="41" name="TextBox 40">
            <a:hlinkClick r:id="rId8" action="ppaction://hlinksldjump"/>
          </p:cNvPr>
          <p:cNvSpPr txBox="1"/>
          <p:nvPr userDrawn="1"/>
        </p:nvSpPr>
        <p:spPr>
          <a:xfrm>
            <a:off x="7491046" y="584769"/>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1.5</a:t>
            </a:r>
          </a:p>
        </p:txBody>
      </p:sp>
      <p:sp>
        <p:nvSpPr>
          <p:cNvPr id="42" name="TextBox 41">
            <a:hlinkClick r:id="rId9" action="ppaction://hlinksldjump"/>
          </p:cNvPr>
          <p:cNvSpPr txBox="1"/>
          <p:nvPr userDrawn="1"/>
        </p:nvSpPr>
        <p:spPr>
          <a:xfrm>
            <a:off x="8634046" y="585426"/>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2.1</a:t>
            </a:r>
          </a:p>
        </p:txBody>
      </p:sp>
      <p:sp>
        <p:nvSpPr>
          <p:cNvPr id="43" name="TextBox 42">
            <a:hlinkClick r:id="rId10" action="ppaction://hlinksldjump"/>
          </p:cNvPr>
          <p:cNvSpPr txBox="1"/>
          <p:nvPr userDrawn="1"/>
        </p:nvSpPr>
        <p:spPr>
          <a:xfrm>
            <a:off x="9777046" y="58360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2.2</a:t>
            </a:r>
          </a:p>
        </p:txBody>
      </p:sp>
      <p:sp>
        <p:nvSpPr>
          <p:cNvPr id="44" name="TextBox 43">
            <a:hlinkClick r:id="rId11" action="ppaction://hlinksldjump"/>
          </p:cNvPr>
          <p:cNvSpPr txBox="1"/>
          <p:nvPr userDrawn="1"/>
        </p:nvSpPr>
        <p:spPr>
          <a:xfrm>
            <a:off x="10920046" y="582945"/>
            <a:ext cx="1271954" cy="400110"/>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Posttest</a:t>
            </a:r>
          </a:p>
        </p:txBody>
      </p:sp>
      <p:sp>
        <p:nvSpPr>
          <p:cNvPr id="29" name="Action Button: Back or Previous 28">
            <a:hlinkClick r:id="" action="ppaction://hlinkshowjump?jump=previousslide" highlightClick="1"/>
          </p:cNvPr>
          <p:cNvSpPr/>
          <p:nvPr userDrawn="1"/>
        </p:nvSpPr>
        <p:spPr>
          <a:xfrm>
            <a:off x="1036568" y="6377742"/>
            <a:ext cx="360000" cy="360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Action Button: Beginning 44">
            <a:hlinkClick r:id="" action="ppaction://hlinkshowjump?jump=firstslide" highlightClick="1"/>
          </p:cNvPr>
          <p:cNvSpPr/>
          <p:nvPr userDrawn="1"/>
        </p:nvSpPr>
        <p:spPr>
          <a:xfrm>
            <a:off x="521494" y="6377742"/>
            <a:ext cx="360000" cy="360000"/>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ction Button: Help 45">
            <a:hlinkClick r:id="rId2" action="ppaction://hlinksldjump" highlightClick="1"/>
          </p:cNvPr>
          <p:cNvSpPr/>
          <p:nvPr userDrawn="1"/>
        </p:nvSpPr>
        <p:spPr>
          <a:xfrm>
            <a:off x="2065531" y="6377742"/>
            <a:ext cx="360000" cy="3600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Multiply 46">
            <a:hlinkClick r:id="" action="ppaction://hlinkshowjump?jump=endshow"/>
          </p:cNvPr>
          <p:cNvSpPr/>
          <p:nvPr userDrawn="1"/>
        </p:nvSpPr>
        <p:spPr>
          <a:xfrm>
            <a:off x="11556023" y="6377742"/>
            <a:ext cx="468000" cy="468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6646607" y="2702154"/>
            <a:ext cx="3841955" cy="3353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userDrawn="1"/>
        </p:nvCxnSpPr>
        <p:spPr>
          <a:xfrm>
            <a:off x="6015117" y="2750329"/>
            <a:ext cx="0" cy="3305023"/>
          </a:xfrm>
          <a:prstGeom prst="line">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51" name="Picture 5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653156" y="2711203"/>
            <a:ext cx="789863" cy="895679"/>
          </a:xfrm>
          <a:prstGeom prst="rect">
            <a:avLst/>
          </a:prstGeom>
        </p:spPr>
      </p:pic>
      <p:sp>
        <p:nvSpPr>
          <p:cNvPr id="6" name="Text Placeholder 5"/>
          <p:cNvSpPr>
            <a:spLocks noGrp="1"/>
          </p:cNvSpPr>
          <p:nvPr userDrawn="1">
            <p:ph type="body" sz="quarter" idx="10"/>
          </p:nvPr>
        </p:nvSpPr>
        <p:spPr>
          <a:xfrm>
            <a:off x="7370763" y="2898775"/>
            <a:ext cx="2978150" cy="539750"/>
          </a:xfrm>
        </p:spPr>
        <p:txBody>
          <a:bodyPr>
            <a:noAutofit/>
          </a:bodyPr>
          <a:lstStyle>
            <a:lvl1pPr marL="0" indent="0">
              <a:buNone/>
              <a:defRPr sz="2000">
                <a:solidFill>
                  <a:schemeClr val="tx1"/>
                </a:solidFill>
              </a:defRPr>
            </a:lvl1pPr>
          </a:lstStyle>
          <a:p>
            <a:pPr lvl="0"/>
            <a:r>
              <a:rPr lang="en-US" dirty="0" smtClean="0"/>
              <a:t>Click to edit Master text styles</a:t>
            </a:r>
          </a:p>
        </p:txBody>
      </p:sp>
      <p:sp>
        <p:nvSpPr>
          <p:cNvPr id="8" name="Text Placeholder 7"/>
          <p:cNvSpPr>
            <a:spLocks noGrp="1"/>
          </p:cNvSpPr>
          <p:nvPr userDrawn="1">
            <p:ph type="body" sz="quarter" idx="11"/>
          </p:nvPr>
        </p:nvSpPr>
        <p:spPr>
          <a:xfrm>
            <a:off x="6775450" y="3749675"/>
            <a:ext cx="3573463" cy="2184400"/>
          </a:xfrm>
        </p:spPr>
        <p:txBody>
          <a:bodyPr>
            <a:normAutofit/>
          </a:bodyPr>
          <a:lstStyle>
            <a:lvl1pPr marL="0" indent="0">
              <a:buNone/>
              <a:defRPr sz="2000"/>
            </a:lvl1pPr>
            <a:lvl2pPr>
              <a:defRPr sz="2000"/>
            </a:lvl2pPr>
            <a:lvl3pPr>
              <a:defRPr sz="2000"/>
            </a:lvl3pPr>
            <a:lvl4pPr>
              <a:defRPr sz="2000"/>
            </a:lvl4pPr>
            <a:lvl5pPr>
              <a:defRPr sz="2000"/>
            </a:lvl5pPr>
          </a:lstStyle>
          <a:p>
            <a:pPr lvl="0"/>
            <a:r>
              <a:rPr lang="en-US" dirty="0" smtClean="0"/>
              <a:t>Click to edit Master text styles</a:t>
            </a:r>
          </a:p>
        </p:txBody>
      </p:sp>
      <p:sp>
        <p:nvSpPr>
          <p:cNvPr id="10" name="Text Placeholder 9"/>
          <p:cNvSpPr>
            <a:spLocks noGrp="1"/>
          </p:cNvSpPr>
          <p:nvPr>
            <p:ph type="body" sz="quarter" idx="12" hasCustomPrompt="1"/>
          </p:nvPr>
        </p:nvSpPr>
        <p:spPr>
          <a:xfrm>
            <a:off x="1703438" y="2702154"/>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55" name="Text Placeholder 9"/>
          <p:cNvSpPr>
            <a:spLocks noGrp="1"/>
          </p:cNvSpPr>
          <p:nvPr>
            <p:ph type="body" sz="quarter" idx="13" hasCustomPrompt="1"/>
          </p:nvPr>
        </p:nvSpPr>
        <p:spPr>
          <a:xfrm>
            <a:off x="1709985" y="3599367"/>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14" name="Text Placeholder 13"/>
          <p:cNvSpPr>
            <a:spLocks noGrp="1"/>
          </p:cNvSpPr>
          <p:nvPr>
            <p:ph type="body" sz="quarter" idx="16"/>
          </p:nvPr>
        </p:nvSpPr>
        <p:spPr>
          <a:xfrm>
            <a:off x="522288" y="1874838"/>
            <a:ext cx="11147425" cy="695325"/>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smtClean="0"/>
              <a:t>Click to edit Master text styles</a:t>
            </a:r>
          </a:p>
        </p:txBody>
      </p:sp>
    </p:spTree>
    <p:extLst>
      <p:ext uri="{BB962C8B-B14F-4D97-AF65-F5344CB8AC3E}">
        <p14:creationId xmlns:p14="http://schemas.microsoft.com/office/powerpoint/2010/main" val="4741083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bg>
      <p:bgRef idx="1001">
        <a:schemeClr val="bg2"/>
      </p:bgRef>
    </p:bg>
    <p:spTree>
      <p:nvGrpSpPr>
        <p:cNvPr id="1" name=""/>
        <p:cNvGrpSpPr/>
        <p:nvPr/>
      </p:nvGrpSpPr>
      <p:grpSpPr>
        <a:xfrm>
          <a:off x="0" y="0"/>
          <a:ext cx="0" cy="0"/>
          <a:chOff x="0" y="0"/>
          <a:chExt cx="0" cy="0"/>
        </a:xfrm>
      </p:grpSpPr>
      <p:sp>
        <p:nvSpPr>
          <p:cNvPr id="26" name="Rectangle 25"/>
          <p:cNvSpPr/>
          <p:nvPr userDrawn="1"/>
        </p:nvSpPr>
        <p:spPr>
          <a:xfrm>
            <a:off x="1709985" y="3598144"/>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userDrawn="1"/>
        </p:nvSpPr>
        <p:spPr>
          <a:xfrm>
            <a:off x="1697687" y="2697045"/>
            <a:ext cx="3680189" cy="680644"/>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itle 32"/>
          <p:cNvSpPr>
            <a:spLocks noGrp="1"/>
          </p:cNvSpPr>
          <p:nvPr>
            <p:ph type="title" hasCustomPrompt="1"/>
          </p:nvPr>
        </p:nvSpPr>
        <p:spPr>
          <a:xfrm>
            <a:off x="521494" y="1169544"/>
            <a:ext cx="11149011" cy="583200"/>
          </a:xfrm>
        </p:spPr>
        <p:txBody>
          <a:bodyPr anchor="ctr" anchorCtr="1">
            <a:noAutofit/>
          </a:bodyPr>
          <a:lstStyle>
            <a:lvl1pPr>
              <a:defRPr sz="4000" baseline="0"/>
            </a:lvl1pPr>
          </a:lstStyle>
          <a:p>
            <a:r>
              <a:rPr lang="en-US" dirty="0" smtClean="0"/>
              <a:t>Title</a:t>
            </a:r>
            <a:endParaRPr lang="en-US" dirty="0"/>
          </a:p>
        </p:txBody>
      </p:sp>
      <p:sp>
        <p:nvSpPr>
          <p:cNvPr id="25" name="TextBox 24"/>
          <p:cNvSpPr txBox="1"/>
          <p:nvPr userDrawn="1"/>
        </p:nvSpPr>
        <p:spPr>
          <a:xfrm>
            <a:off x="0" y="0"/>
            <a:ext cx="12192000" cy="584775"/>
          </a:xfrm>
          <a:prstGeom prst="rect">
            <a:avLst/>
          </a:prstGeom>
          <a:solidFill>
            <a:schemeClr val="accent1"/>
          </a:solidFill>
        </p:spPr>
        <p:txBody>
          <a:bodyPr wrap="square" rtlCol="0">
            <a:spAutoFit/>
          </a:bodyPr>
          <a:lstStyle/>
          <a:p>
            <a:pPr algn="ctr"/>
            <a:r>
              <a:rPr lang="en-US" sz="3200" b="1" i="0" baseline="0" dirty="0" smtClean="0">
                <a:solidFill>
                  <a:schemeClr val="bg1"/>
                </a:solidFill>
                <a:latin typeface="Tw Cen MT" charset="0"/>
                <a:ea typeface="Open Sans" panose="020B0606030504020204" pitchFamily="34" charset="0"/>
                <a:cs typeface="Open Sans" panose="020B0606030504020204" pitchFamily="34" charset="0"/>
              </a:rPr>
              <a:t>QA Standards Module</a:t>
            </a:r>
          </a:p>
        </p:txBody>
      </p:sp>
      <p:sp>
        <p:nvSpPr>
          <p:cNvPr id="27" name="TextBox 26">
            <a:hlinkClick r:id="rId2" action="ppaction://hlinksldjump"/>
          </p:cNvPr>
          <p:cNvSpPr txBox="1"/>
          <p:nvPr userDrawn="1"/>
        </p:nvSpPr>
        <p:spPr>
          <a:xfrm>
            <a:off x="0" y="584775"/>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Navigation</a:t>
            </a:r>
          </a:p>
        </p:txBody>
      </p:sp>
      <p:sp>
        <p:nvSpPr>
          <p:cNvPr id="30" name="TextBox 29">
            <a:hlinkClick r:id="rId3" action="ppaction://hlinksldjump"/>
          </p:cNvPr>
          <p:cNvSpPr txBox="1"/>
          <p:nvPr userDrawn="1"/>
        </p:nvSpPr>
        <p:spPr>
          <a:xfrm>
            <a:off x="1459523" y="584774"/>
            <a:ext cx="1459523" cy="399963"/>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Overview</a:t>
            </a:r>
          </a:p>
        </p:txBody>
      </p:sp>
      <p:sp>
        <p:nvSpPr>
          <p:cNvPr id="31" name="TextBox 30">
            <a:hlinkClick r:id="rId4" action="ppaction://hlinksldjump"/>
          </p:cNvPr>
          <p:cNvSpPr txBox="1"/>
          <p:nvPr userDrawn="1"/>
        </p:nvSpPr>
        <p:spPr>
          <a:xfrm>
            <a:off x="2919046" y="584773"/>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1.1</a:t>
            </a:r>
          </a:p>
        </p:txBody>
      </p:sp>
      <p:sp>
        <p:nvSpPr>
          <p:cNvPr id="38" name="TextBox 37">
            <a:hlinkClick r:id="rId5" action="ppaction://hlinksldjump"/>
          </p:cNvPr>
          <p:cNvSpPr txBox="1"/>
          <p:nvPr userDrawn="1"/>
        </p:nvSpPr>
        <p:spPr>
          <a:xfrm>
            <a:off x="4062046" y="58477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1.2</a:t>
            </a:r>
          </a:p>
        </p:txBody>
      </p:sp>
      <p:sp>
        <p:nvSpPr>
          <p:cNvPr id="39" name="TextBox 38">
            <a:hlinkClick r:id="rId6" action="ppaction://hlinksldjump"/>
          </p:cNvPr>
          <p:cNvSpPr txBox="1"/>
          <p:nvPr userDrawn="1"/>
        </p:nvSpPr>
        <p:spPr>
          <a:xfrm>
            <a:off x="5205046" y="584771"/>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1.3</a:t>
            </a:r>
          </a:p>
        </p:txBody>
      </p:sp>
      <p:sp>
        <p:nvSpPr>
          <p:cNvPr id="40" name="TextBox 39">
            <a:hlinkClick r:id="rId7" action="ppaction://hlinksldjump"/>
          </p:cNvPr>
          <p:cNvSpPr txBox="1"/>
          <p:nvPr userDrawn="1"/>
        </p:nvSpPr>
        <p:spPr>
          <a:xfrm>
            <a:off x="6348046" y="584770"/>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1.4</a:t>
            </a:r>
          </a:p>
        </p:txBody>
      </p:sp>
      <p:sp>
        <p:nvSpPr>
          <p:cNvPr id="41" name="TextBox 40">
            <a:hlinkClick r:id="rId8" action="ppaction://hlinksldjump"/>
          </p:cNvPr>
          <p:cNvSpPr txBox="1"/>
          <p:nvPr userDrawn="1"/>
        </p:nvSpPr>
        <p:spPr>
          <a:xfrm>
            <a:off x="7491046" y="584769"/>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1.5</a:t>
            </a:r>
          </a:p>
        </p:txBody>
      </p:sp>
      <p:sp>
        <p:nvSpPr>
          <p:cNvPr id="42" name="TextBox 41">
            <a:hlinkClick r:id="rId9" action="ppaction://hlinksldjump"/>
          </p:cNvPr>
          <p:cNvSpPr txBox="1"/>
          <p:nvPr userDrawn="1"/>
        </p:nvSpPr>
        <p:spPr>
          <a:xfrm>
            <a:off x="8634046" y="585426"/>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2.1</a:t>
            </a:r>
          </a:p>
        </p:txBody>
      </p:sp>
      <p:sp>
        <p:nvSpPr>
          <p:cNvPr id="43" name="TextBox 42">
            <a:hlinkClick r:id="rId10" action="ppaction://hlinksldjump"/>
          </p:cNvPr>
          <p:cNvSpPr txBox="1"/>
          <p:nvPr userDrawn="1"/>
        </p:nvSpPr>
        <p:spPr>
          <a:xfrm>
            <a:off x="9777046" y="583602"/>
            <a:ext cx="1143000" cy="399964"/>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Obj. 2.2</a:t>
            </a:r>
          </a:p>
        </p:txBody>
      </p:sp>
      <p:sp>
        <p:nvSpPr>
          <p:cNvPr id="44" name="TextBox 43">
            <a:hlinkClick r:id="rId11" action="ppaction://hlinksldjump"/>
          </p:cNvPr>
          <p:cNvSpPr txBox="1"/>
          <p:nvPr userDrawn="1"/>
        </p:nvSpPr>
        <p:spPr>
          <a:xfrm>
            <a:off x="10920046" y="582945"/>
            <a:ext cx="1271954" cy="400110"/>
          </a:xfrm>
          <a:prstGeom prst="rect">
            <a:avLst/>
          </a:prstGeom>
          <a:solidFill>
            <a:schemeClr val="accent1">
              <a:lumMod val="75000"/>
            </a:schemeClr>
          </a:solidFill>
          <a:ln w="12700">
            <a:solidFill>
              <a:schemeClr val="bg2"/>
            </a:solidFill>
          </a:ln>
        </p:spPr>
        <p:txBody>
          <a:bodyPr wrap="square" rtlCol="0">
            <a:spAutoFit/>
          </a:bodyPr>
          <a:lstStyle/>
          <a:p>
            <a:pPr algn="ctr"/>
            <a:r>
              <a:rPr lang="en-US" sz="2000" baseline="0" dirty="0" smtClean="0">
                <a:solidFill>
                  <a:schemeClr val="bg1"/>
                </a:solidFill>
                <a:latin typeface="Rockwell" charset="0"/>
                <a:ea typeface="Open Sans" panose="020B0606030504020204" pitchFamily="34" charset="0"/>
                <a:cs typeface="Open Sans" panose="020B0606030504020204" pitchFamily="34" charset="0"/>
              </a:rPr>
              <a:t>Posttest</a:t>
            </a:r>
          </a:p>
        </p:txBody>
      </p:sp>
      <p:sp>
        <p:nvSpPr>
          <p:cNvPr id="29" name="Action Button: Back or Previous 28">
            <a:hlinkClick r:id="" action="ppaction://hlinkshowjump?jump=previousslide" highlightClick="1"/>
          </p:cNvPr>
          <p:cNvSpPr/>
          <p:nvPr userDrawn="1"/>
        </p:nvSpPr>
        <p:spPr>
          <a:xfrm>
            <a:off x="1036568" y="6377742"/>
            <a:ext cx="360000" cy="360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Action Button: Beginning 44">
            <a:hlinkClick r:id="" action="ppaction://hlinkshowjump?jump=firstslide" highlightClick="1"/>
          </p:cNvPr>
          <p:cNvSpPr/>
          <p:nvPr userDrawn="1"/>
        </p:nvSpPr>
        <p:spPr>
          <a:xfrm>
            <a:off x="521494" y="6377742"/>
            <a:ext cx="360000" cy="360000"/>
          </a:xfrm>
          <a:prstGeom prst="actionButtonBeginn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ction Button: Help 45">
            <a:hlinkClick r:id="rId2" action="ppaction://hlinksldjump" highlightClick="1"/>
          </p:cNvPr>
          <p:cNvSpPr/>
          <p:nvPr userDrawn="1"/>
        </p:nvSpPr>
        <p:spPr>
          <a:xfrm>
            <a:off x="2065531" y="6377742"/>
            <a:ext cx="360000" cy="3600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Multiply 46">
            <a:hlinkClick r:id="" action="ppaction://hlinkshowjump?jump=endshow"/>
          </p:cNvPr>
          <p:cNvSpPr/>
          <p:nvPr userDrawn="1"/>
        </p:nvSpPr>
        <p:spPr>
          <a:xfrm>
            <a:off x="11556023" y="6377742"/>
            <a:ext cx="468000" cy="468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6646607" y="2702154"/>
            <a:ext cx="3841955" cy="3353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userDrawn="1"/>
        </p:nvCxnSpPr>
        <p:spPr>
          <a:xfrm>
            <a:off x="6015117" y="2750329"/>
            <a:ext cx="0" cy="3305023"/>
          </a:xfrm>
          <a:prstGeom prst="line">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51" name="Picture 5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653156" y="2711203"/>
            <a:ext cx="789863" cy="895679"/>
          </a:xfrm>
          <a:prstGeom prst="rect">
            <a:avLst/>
          </a:prstGeom>
        </p:spPr>
      </p:pic>
      <p:sp>
        <p:nvSpPr>
          <p:cNvPr id="6" name="Text Placeholder 5"/>
          <p:cNvSpPr>
            <a:spLocks noGrp="1"/>
          </p:cNvSpPr>
          <p:nvPr userDrawn="1">
            <p:ph type="body" sz="quarter" idx="10"/>
          </p:nvPr>
        </p:nvSpPr>
        <p:spPr>
          <a:xfrm>
            <a:off x="7370763" y="2898775"/>
            <a:ext cx="2978150" cy="539750"/>
          </a:xfrm>
        </p:spPr>
        <p:txBody>
          <a:bodyPr>
            <a:noAutofit/>
          </a:bodyPr>
          <a:lstStyle>
            <a:lvl1pPr marL="0" indent="0">
              <a:buNone/>
              <a:defRPr sz="2000">
                <a:solidFill>
                  <a:schemeClr val="tx1"/>
                </a:solidFill>
              </a:defRPr>
            </a:lvl1pPr>
          </a:lstStyle>
          <a:p>
            <a:pPr lvl="0"/>
            <a:r>
              <a:rPr lang="en-US" dirty="0" smtClean="0"/>
              <a:t>Click to edit Master text styles</a:t>
            </a:r>
          </a:p>
        </p:txBody>
      </p:sp>
      <p:sp>
        <p:nvSpPr>
          <p:cNvPr id="8" name="Text Placeholder 7"/>
          <p:cNvSpPr>
            <a:spLocks noGrp="1"/>
          </p:cNvSpPr>
          <p:nvPr userDrawn="1">
            <p:ph type="body" sz="quarter" idx="11"/>
          </p:nvPr>
        </p:nvSpPr>
        <p:spPr>
          <a:xfrm>
            <a:off x="6775450" y="3749675"/>
            <a:ext cx="3573463" cy="2184400"/>
          </a:xfrm>
        </p:spPr>
        <p:txBody>
          <a:bodyPr>
            <a:normAutofit/>
          </a:bodyPr>
          <a:lstStyle>
            <a:lvl1pPr marL="0" indent="0">
              <a:buNone/>
              <a:defRPr sz="2000"/>
            </a:lvl1pPr>
            <a:lvl2pPr>
              <a:defRPr sz="2000"/>
            </a:lvl2pPr>
            <a:lvl3pPr>
              <a:defRPr sz="2000"/>
            </a:lvl3pPr>
            <a:lvl4pPr>
              <a:defRPr sz="2000"/>
            </a:lvl4pPr>
            <a:lvl5pPr>
              <a:defRPr sz="2000"/>
            </a:lvl5pPr>
          </a:lstStyle>
          <a:p>
            <a:pPr lvl="0"/>
            <a:r>
              <a:rPr lang="en-US" dirty="0" smtClean="0"/>
              <a:t>Click to edit Master text styles</a:t>
            </a:r>
          </a:p>
        </p:txBody>
      </p:sp>
      <p:sp>
        <p:nvSpPr>
          <p:cNvPr id="10" name="Text Placeholder 9"/>
          <p:cNvSpPr>
            <a:spLocks noGrp="1"/>
          </p:cNvSpPr>
          <p:nvPr>
            <p:ph type="body" sz="quarter" idx="12" hasCustomPrompt="1"/>
          </p:nvPr>
        </p:nvSpPr>
        <p:spPr>
          <a:xfrm>
            <a:off x="1703438" y="2702154"/>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55" name="Text Placeholder 9"/>
          <p:cNvSpPr>
            <a:spLocks noGrp="1"/>
          </p:cNvSpPr>
          <p:nvPr>
            <p:ph type="body" sz="quarter" idx="13" hasCustomPrompt="1"/>
          </p:nvPr>
        </p:nvSpPr>
        <p:spPr>
          <a:xfrm>
            <a:off x="1709985" y="3599367"/>
            <a:ext cx="3680189" cy="680643"/>
          </a:xfrm>
        </p:spPr>
        <p:txBody>
          <a:bodyPr anchor="ctr">
            <a:normAutofit/>
          </a:bodyPr>
          <a:lstStyle>
            <a:lvl1pPr marL="0" indent="0" algn="ctr">
              <a:buNone/>
              <a:defRPr sz="2000" baseline="0">
                <a:solidFill>
                  <a:schemeClr val="bg1"/>
                </a:solidFill>
              </a:defRPr>
            </a:lvl1pPr>
          </a:lstStyle>
          <a:p>
            <a:pPr lvl="0"/>
            <a:r>
              <a:rPr lang="en-US" dirty="0" smtClean="0"/>
              <a:t>Answer</a:t>
            </a:r>
            <a:endParaRPr lang="en-US" dirty="0"/>
          </a:p>
        </p:txBody>
      </p:sp>
      <p:sp>
        <p:nvSpPr>
          <p:cNvPr id="14" name="Text Placeholder 13"/>
          <p:cNvSpPr>
            <a:spLocks noGrp="1"/>
          </p:cNvSpPr>
          <p:nvPr>
            <p:ph type="body" sz="quarter" idx="16"/>
          </p:nvPr>
        </p:nvSpPr>
        <p:spPr>
          <a:xfrm>
            <a:off x="522288" y="1874838"/>
            <a:ext cx="11147425" cy="695325"/>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smtClean="0"/>
              <a:t>Click to edit Master text styles</a:t>
            </a:r>
          </a:p>
        </p:txBody>
      </p:sp>
      <p:sp>
        <p:nvSpPr>
          <p:cNvPr id="32" name="Action Button: Forward or Next 31">
            <a:hlinkClick r:id="" action="ppaction://hlinkshowjump?jump=nextslide" highlightClick="1"/>
          </p:cNvPr>
          <p:cNvSpPr/>
          <p:nvPr userDrawn="1"/>
        </p:nvSpPr>
        <p:spPr>
          <a:xfrm>
            <a:off x="1551642" y="6378927"/>
            <a:ext cx="358815" cy="35881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99419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9A9675-CA5F-7F42-995E-EF7BC65F3C99}" type="datetimeFigureOut">
              <a:rPr lang="en-US" smtClean="0"/>
              <a:t>12/13/15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1164349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9A9675-CA5F-7F42-995E-EF7BC65F3C99}" type="datetimeFigureOut">
              <a:rPr lang="en-US" smtClean="0"/>
              <a:t>12/13/15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134844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9A9675-CA5F-7F42-995E-EF7BC65F3C99}" type="datetimeFigureOut">
              <a:rPr lang="en-US" smtClean="0"/>
              <a:t>12/13/15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2D6BA-B572-EF4C-838D-1089B6F5F66B}" type="slidenum">
              <a:rPr lang="en-US" smtClean="0"/>
              <a:t>‹#›</a:t>
            </a:fld>
            <a:endParaRPr lang="en-US"/>
          </a:p>
        </p:txBody>
      </p:sp>
    </p:spTree>
    <p:extLst>
      <p:ext uri="{BB962C8B-B14F-4D97-AF65-F5344CB8AC3E}">
        <p14:creationId xmlns:p14="http://schemas.microsoft.com/office/powerpoint/2010/main" val="10033996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A9675-CA5F-7F42-995E-EF7BC65F3C99}" type="datetimeFigureOut">
              <a:rPr lang="en-US" smtClean="0"/>
              <a:t>12/13/15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2D6BA-B572-EF4C-838D-1089B6F5F66B}" type="slidenum">
              <a:rPr lang="en-US" smtClean="0"/>
              <a:t>‹#›</a:t>
            </a:fld>
            <a:endParaRPr lang="en-US"/>
          </a:p>
        </p:txBody>
      </p:sp>
    </p:spTree>
    <p:extLst>
      <p:ext uri="{BB962C8B-B14F-4D97-AF65-F5344CB8AC3E}">
        <p14:creationId xmlns:p14="http://schemas.microsoft.com/office/powerpoint/2010/main" val="445046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63"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4" Type="http://schemas.openxmlformats.org/officeDocument/2006/relationships/slide" Target="slide15.xml"/><Relationship Id="rId5" Type="http://schemas.openxmlformats.org/officeDocument/2006/relationships/slide" Target="slide14.xml"/><Relationship Id="rId1" Type="http://schemas.openxmlformats.org/officeDocument/2006/relationships/slideLayout" Target="../slideLayouts/slideLayout3.xml"/><Relationship Id="rId2"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4" Type="http://schemas.openxmlformats.org/officeDocument/2006/relationships/slide" Target="slide15.xml"/><Relationship Id="rId5" Type="http://schemas.openxmlformats.org/officeDocument/2006/relationships/slide" Target="slide14.xml"/><Relationship Id="rId1" Type="http://schemas.openxmlformats.org/officeDocument/2006/relationships/slideLayout" Target="../slideLayouts/slideLayout3.xml"/><Relationship Id="rId2" Type="http://schemas.openxmlformats.org/officeDocument/2006/relationships/slide" Target="slide12.xml"/></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4" Type="http://schemas.openxmlformats.org/officeDocument/2006/relationships/slide" Target="slide15.xml"/><Relationship Id="rId5" Type="http://schemas.openxmlformats.org/officeDocument/2006/relationships/slide" Target="slide14.xml"/><Relationship Id="rId1" Type="http://schemas.openxmlformats.org/officeDocument/2006/relationships/slideLayout" Target="../slideLayouts/slideLayout3.xml"/><Relationship Id="rId2" Type="http://schemas.openxmlformats.org/officeDocument/2006/relationships/slide" Target="slide12.xml"/></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4" Type="http://schemas.openxmlformats.org/officeDocument/2006/relationships/slide" Target="slide15.xml"/><Relationship Id="rId5" Type="http://schemas.openxmlformats.org/officeDocument/2006/relationships/slide" Target="slide14.xml"/><Relationship Id="rId1" Type="http://schemas.openxmlformats.org/officeDocument/2006/relationships/slideLayout" Target="../slideLayouts/slideLayout3.xml"/><Relationship Id="rId2" Type="http://schemas.openxmlformats.org/officeDocument/2006/relationships/slide" Target="slide12.xml"/></Relationships>
</file>

<file path=ppt/slides/_rels/slide15.xml.rels><?xml version="1.0" encoding="UTF-8" standalone="yes"?>
<Relationships xmlns="http://schemas.openxmlformats.org/package/2006/relationships"><Relationship Id="rId3" Type="http://schemas.openxmlformats.org/officeDocument/2006/relationships/slide" Target="slide13.xml"/><Relationship Id="rId4" Type="http://schemas.openxmlformats.org/officeDocument/2006/relationships/slide" Target="slide15.xml"/><Relationship Id="rId5" Type="http://schemas.openxmlformats.org/officeDocument/2006/relationships/slide" Target="slide14.xml"/><Relationship Id="rId1" Type="http://schemas.openxmlformats.org/officeDocument/2006/relationships/slideLayout" Target="../slideLayouts/slideLayout4.xml"/><Relationship Id="rId2" Type="http://schemas.openxmlformats.org/officeDocument/2006/relationships/slide" Target="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4" Type="http://schemas.openxmlformats.org/officeDocument/2006/relationships/slide" Target="slide23.xml"/><Relationship Id="rId5" Type="http://schemas.openxmlformats.org/officeDocument/2006/relationships/slide" Target="slide22.xml"/><Relationship Id="rId1" Type="http://schemas.openxmlformats.org/officeDocument/2006/relationships/slideLayout" Target="../slideLayouts/slideLayout3.xml"/><Relationship Id="rId2" Type="http://schemas.openxmlformats.org/officeDocument/2006/relationships/slide" Target="slide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4" Type="http://schemas.openxmlformats.org/officeDocument/2006/relationships/slide" Target="slide23.xml"/><Relationship Id="rId5" Type="http://schemas.openxmlformats.org/officeDocument/2006/relationships/slide" Target="slide20.xml"/><Relationship Id="rId1" Type="http://schemas.openxmlformats.org/officeDocument/2006/relationships/slideLayout" Target="../slideLayouts/slideLayout3.xml"/><Relationship Id="rId2" Type="http://schemas.openxmlformats.org/officeDocument/2006/relationships/slide" Target="slide21.xml"/></Relationships>
</file>

<file path=ppt/slides/_rels/slide21.xml.rels><?xml version="1.0" encoding="UTF-8" standalone="yes"?>
<Relationships xmlns="http://schemas.openxmlformats.org/package/2006/relationships"><Relationship Id="rId3" Type="http://schemas.openxmlformats.org/officeDocument/2006/relationships/slide" Target="slide20.xml"/><Relationship Id="rId4" Type="http://schemas.openxmlformats.org/officeDocument/2006/relationships/slide" Target="slide21.xml"/><Relationship Id="rId5" Type="http://schemas.openxmlformats.org/officeDocument/2006/relationships/slide" Target="slide22.xml"/><Relationship Id="rId1" Type="http://schemas.openxmlformats.org/officeDocument/2006/relationships/slideLayout" Target="../slideLayouts/slideLayout3.xml"/><Relationship Id="rId2" Type="http://schemas.openxmlformats.org/officeDocument/2006/relationships/slide" Target="slide23.xml"/></Relationships>
</file>

<file path=ppt/slides/_rels/slide22.xml.rels><?xml version="1.0" encoding="UTF-8" standalone="yes"?>
<Relationships xmlns="http://schemas.openxmlformats.org/package/2006/relationships"><Relationship Id="rId3" Type="http://schemas.openxmlformats.org/officeDocument/2006/relationships/slide" Target="slide22.xml"/><Relationship Id="rId4" Type="http://schemas.openxmlformats.org/officeDocument/2006/relationships/slide" Target="slide20.xml"/><Relationship Id="rId5" Type="http://schemas.openxmlformats.org/officeDocument/2006/relationships/slide" Target="slide23.xml"/><Relationship Id="rId1" Type="http://schemas.openxmlformats.org/officeDocument/2006/relationships/slideLayout" Target="../slideLayouts/slideLayout3.xml"/><Relationship Id="rId2" Type="http://schemas.openxmlformats.org/officeDocument/2006/relationships/slide" Target="slide21.xml"/></Relationships>
</file>

<file path=ppt/slides/_rels/slide23.xml.rels><?xml version="1.0" encoding="UTF-8" standalone="yes"?>
<Relationships xmlns="http://schemas.openxmlformats.org/package/2006/relationships"><Relationship Id="rId3" Type="http://schemas.openxmlformats.org/officeDocument/2006/relationships/slide" Target="slide22.xml"/><Relationship Id="rId4" Type="http://schemas.openxmlformats.org/officeDocument/2006/relationships/slide" Target="slide23.xml"/><Relationship Id="rId5" Type="http://schemas.openxmlformats.org/officeDocument/2006/relationships/slide" Target="slide20.xml"/><Relationship Id="rId1" Type="http://schemas.openxmlformats.org/officeDocument/2006/relationships/slideLayout" Target="../slideLayouts/slideLayout4.xml"/><Relationship Id="rId2" Type="http://schemas.openxmlformats.org/officeDocument/2006/relationships/slide" Target="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28.xml"/><Relationship Id="rId3" Type="http://schemas.openxmlformats.org/officeDocument/2006/relationships/slide" Target="slide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28.xml"/><Relationship Id="rId3" Type="http://schemas.openxmlformats.org/officeDocument/2006/relationships/slide" Target="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28.xml"/><Relationship Id="rId3" Type="http://schemas.openxmlformats.org/officeDocument/2006/relationships/slide" Target="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31.xml"/><Relationship Id="rId3" Type="http://schemas.openxmlformats.org/officeDocument/2006/relationships/slide" Target="slide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31.xml"/><Relationship Id="rId3" Type="http://schemas.openxmlformats.org/officeDocument/2006/relationships/slide" Target="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31.xml"/><Relationship Id="rId3" Type="http://schemas.openxmlformats.org/officeDocument/2006/relationships/slide" Target="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33.xml"/><Relationship Id="rId3" Type="http://schemas.openxmlformats.org/officeDocument/2006/relationships/slide" Target="slide3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33.xml"/><Relationship Id="rId3" Type="http://schemas.openxmlformats.org/officeDocument/2006/relationships/slide" Target="slide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33.xml"/><Relationship Id="rId3" Type="http://schemas.openxmlformats.org/officeDocument/2006/relationships/slide" Target="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39.xml"/><Relationship Id="rId4" Type="http://schemas.openxmlformats.org/officeDocument/2006/relationships/slide" Target="slide40.xml"/><Relationship Id="rId5" Type="http://schemas.openxmlformats.org/officeDocument/2006/relationships/slide" Target="slide41.xml"/><Relationship Id="rId1" Type="http://schemas.openxmlformats.org/officeDocument/2006/relationships/slideLayout" Target="../slideLayouts/slideLayout3.xml"/><Relationship Id="rId2" Type="http://schemas.openxmlformats.org/officeDocument/2006/relationships/slide" Target="slide38.xml"/></Relationships>
</file>

<file path=ppt/slides/_rels/slide38.xml.rels><?xml version="1.0" encoding="UTF-8" standalone="yes"?>
<Relationships xmlns="http://schemas.openxmlformats.org/package/2006/relationships"><Relationship Id="rId3" Type="http://schemas.openxmlformats.org/officeDocument/2006/relationships/slide" Target="slide39.xml"/><Relationship Id="rId4" Type="http://schemas.openxmlformats.org/officeDocument/2006/relationships/slide" Target="slide40.xml"/><Relationship Id="rId5" Type="http://schemas.openxmlformats.org/officeDocument/2006/relationships/slide" Target="slide41.xml"/><Relationship Id="rId1" Type="http://schemas.openxmlformats.org/officeDocument/2006/relationships/slideLayout" Target="../slideLayouts/slideLayout3.xml"/><Relationship Id="rId2" Type="http://schemas.openxmlformats.org/officeDocument/2006/relationships/slide" Target="slide38.xml"/></Relationships>
</file>

<file path=ppt/slides/_rels/slide39.xml.rels><?xml version="1.0" encoding="UTF-8" standalone="yes"?>
<Relationships xmlns="http://schemas.openxmlformats.org/package/2006/relationships"><Relationship Id="rId3" Type="http://schemas.openxmlformats.org/officeDocument/2006/relationships/slide" Target="slide39.xml"/><Relationship Id="rId4" Type="http://schemas.openxmlformats.org/officeDocument/2006/relationships/slide" Target="slide40.xml"/><Relationship Id="rId5" Type="http://schemas.openxmlformats.org/officeDocument/2006/relationships/slide" Target="slide41.xml"/><Relationship Id="rId1" Type="http://schemas.openxmlformats.org/officeDocument/2006/relationships/slideLayout" Target="../slideLayouts/slideLayout3.xml"/><Relationship Id="rId2" Type="http://schemas.openxmlformats.org/officeDocument/2006/relationships/slide" Target="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39.xml"/><Relationship Id="rId4" Type="http://schemas.openxmlformats.org/officeDocument/2006/relationships/slide" Target="slide40.xml"/><Relationship Id="rId5" Type="http://schemas.openxmlformats.org/officeDocument/2006/relationships/slide" Target="slide41.xml"/><Relationship Id="rId1" Type="http://schemas.openxmlformats.org/officeDocument/2006/relationships/slideLayout" Target="../slideLayouts/slideLayout3.xml"/><Relationship Id="rId2" Type="http://schemas.openxmlformats.org/officeDocument/2006/relationships/slide" Target="slide38.xml"/></Relationships>
</file>

<file path=ppt/slides/_rels/slide41.xml.rels><?xml version="1.0" encoding="UTF-8" standalone="yes"?>
<Relationships xmlns="http://schemas.openxmlformats.org/package/2006/relationships"><Relationship Id="rId3" Type="http://schemas.openxmlformats.org/officeDocument/2006/relationships/slide" Target="slide39.xml"/><Relationship Id="rId4" Type="http://schemas.openxmlformats.org/officeDocument/2006/relationships/slide" Target="slide40.xml"/><Relationship Id="rId5" Type="http://schemas.openxmlformats.org/officeDocument/2006/relationships/slide" Target="slide41.xml"/><Relationship Id="rId1" Type="http://schemas.openxmlformats.org/officeDocument/2006/relationships/slideLayout" Target="../slideLayouts/slideLayout3.xml"/><Relationship Id="rId2" Type="http://schemas.openxmlformats.org/officeDocument/2006/relationships/slide" Target="slide3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47.xml"/><Relationship Id="rId3" Type="http://schemas.openxmlformats.org/officeDocument/2006/relationships/slide" Target="slide4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47.xml"/><Relationship Id="rId3" Type="http://schemas.openxmlformats.org/officeDocument/2006/relationships/slide" Target="slide4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47.xml"/><Relationship Id="rId3" Type="http://schemas.openxmlformats.org/officeDocument/2006/relationships/slide" Target="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51.xml"/><Relationship Id="rId3" Type="http://schemas.openxmlformats.org/officeDocument/2006/relationships/slide" Target="slide5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51.xml"/><Relationship Id="rId3" Type="http://schemas.openxmlformats.org/officeDocument/2006/relationships/slide" Target="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51.xml"/><Relationship Id="rId3" Type="http://schemas.openxmlformats.org/officeDocument/2006/relationships/slide" Target="slide5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53.xml"/><Relationship Id="rId3" Type="http://schemas.openxmlformats.org/officeDocument/2006/relationships/slide" Target="slide5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53.xml"/><Relationship Id="rId3" Type="http://schemas.openxmlformats.org/officeDocument/2006/relationships/slide" Target="slide5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53.xml"/><Relationship Id="rId3" Type="http://schemas.openxmlformats.org/officeDocument/2006/relationships/slide" Target="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61.xml"/><Relationship Id="rId3" Type="http://schemas.openxmlformats.org/officeDocument/2006/relationships/slide" Target="slide6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61.xml"/><Relationship Id="rId3" Type="http://schemas.openxmlformats.org/officeDocument/2006/relationships/slide" Target="slide6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 Target="slide61.xml"/><Relationship Id="rId3" Type="http://schemas.openxmlformats.org/officeDocument/2006/relationships/slide" Target="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slide" Target="slide66.xml"/><Relationship Id="rId4" Type="http://schemas.openxmlformats.org/officeDocument/2006/relationships/slide" Target="slide69.xml"/><Relationship Id="rId5" Type="http://schemas.openxmlformats.org/officeDocument/2006/relationships/slide" Target="slide67.xml"/><Relationship Id="rId6" Type="http://schemas.openxmlformats.org/officeDocument/2006/relationships/slide" Target="slide68.xml"/><Relationship Id="rId1" Type="http://schemas.openxmlformats.org/officeDocument/2006/relationships/slideLayout" Target="../slideLayouts/slideLayout3.xml"/><Relationship Id="rId2" Type="http://schemas.openxmlformats.org/officeDocument/2006/relationships/slide" Target="slide12.xml"/></Relationships>
</file>

<file path=ppt/slides/_rels/slide66.xml.rels><?xml version="1.0" encoding="UTF-8" standalone="yes"?>
<Relationships xmlns="http://schemas.openxmlformats.org/package/2006/relationships"><Relationship Id="rId3" Type="http://schemas.openxmlformats.org/officeDocument/2006/relationships/slide" Target="slide69.xml"/><Relationship Id="rId4" Type="http://schemas.openxmlformats.org/officeDocument/2006/relationships/slide" Target="slide67.xml"/><Relationship Id="rId5" Type="http://schemas.openxmlformats.org/officeDocument/2006/relationships/slide" Target="slide68.xml"/><Relationship Id="rId1" Type="http://schemas.openxmlformats.org/officeDocument/2006/relationships/slideLayout" Target="../slideLayouts/slideLayout3.xml"/><Relationship Id="rId2" Type="http://schemas.openxmlformats.org/officeDocument/2006/relationships/slide" Target="slide66.xml"/></Relationships>
</file>

<file path=ppt/slides/_rels/slide67.xml.rels><?xml version="1.0" encoding="UTF-8" standalone="yes"?>
<Relationships xmlns="http://schemas.openxmlformats.org/package/2006/relationships"><Relationship Id="rId3" Type="http://schemas.openxmlformats.org/officeDocument/2006/relationships/slide" Target="slide69.xml"/><Relationship Id="rId4" Type="http://schemas.openxmlformats.org/officeDocument/2006/relationships/slide" Target="slide67.xml"/><Relationship Id="rId5" Type="http://schemas.openxmlformats.org/officeDocument/2006/relationships/slide" Target="slide68.xml"/><Relationship Id="rId1" Type="http://schemas.openxmlformats.org/officeDocument/2006/relationships/slideLayout" Target="../slideLayouts/slideLayout3.xml"/><Relationship Id="rId2" Type="http://schemas.openxmlformats.org/officeDocument/2006/relationships/slide" Target="slide66.xml"/></Relationships>
</file>

<file path=ppt/slides/_rels/slide68.xml.rels><?xml version="1.0" encoding="UTF-8" standalone="yes"?>
<Relationships xmlns="http://schemas.openxmlformats.org/package/2006/relationships"><Relationship Id="rId3" Type="http://schemas.openxmlformats.org/officeDocument/2006/relationships/slide" Target="slide69.xml"/><Relationship Id="rId4" Type="http://schemas.openxmlformats.org/officeDocument/2006/relationships/slide" Target="slide67.xml"/><Relationship Id="rId5" Type="http://schemas.openxmlformats.org/officeDocument/2006/relationships/slide" Target="slide68.xml"/><Relationship Id="rId1" Type="http://schemas.openxmlformats.org/officeDocument/2006/relationships/slideLayout" Target="../slideLayouts/slideLayout3.xml"/><Relationship Id="rId2" Type="http://schemas.openxmlformats.org/officeDocument/2006/relationships/slide" Target="slide66.xml"/></Relationships>
</file>

<file path=ppt/slides/_rels/slide69.xml.rels><?xml version="1.0" encoding="UTF-8" standalone="yes"?>
<Relationships xmlns="http://schemas.openxmlformats.org/package/2006/relationships"><Relationship Id="rId3" Type="http://schemas.openxmlformats.org/officeDocument/2006/relationships/slide" Target="slide69.xml"/><Relationship Id="rId4" Type="http://schemas.openxmlformats.org/officeDocument/2006/relationships/slide" Target="slide67.xml"/><Relationship Id="rId5" Type="http://schemas.openxmlformats.org/officeDocument/2006/relationships/slide" Target="slide68.xml"/><Relationship Id="rId1" Type="http://schemas.openxmlformats.org/officeDocument/2006/relationships/slideLayout" Target="../slideLayouts/slideLayout4.xml"/><Relationship Id="rId2" Type="http://schemas.openxmlformats.org/officeDocument/2006/relationships/slide" Target="slide6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ocs.google.com/forms/d/1LvpWFlQG7m47YC74leFdETSSz7onXEEqCPAld12C2tU/viewfor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0" y="1371363"/>
            <a:ext cx="5044324" cy="1277369"/>
          </a:xfrm>
        </p:spPr>
        <p:txBody>
          <a:bodyPr>
            <a:normAutofit/>
          </a:bodyPr>
          <a:lstStyle/>
          <a:p>
            <a:pPr algn="r"/>
            <a:r>
              <a:rPr lang="en-US" sz="5400" dirty="0" smtClean="0"/>
              <a:t>QA Standards</a:t>
            </a:r>
            <a:endParaRPr lang="en-US" sz="5400" dirty="0"/>
          </a:p>
        </p:txBody>
      </p:sp>
      <p:sp>
        <p:nvSpPr>
          <p:cNvPr id="3" name="Subtitle 2"/>
          <p:cNvSpPr>
            <a:spLocks noGrp="1"/>
          </p:cNvSpPr>
          <p:nvPr>
            <p:ph type="subTitle" idx="4294967295"/>
          </p:nvPr>
        </p:nvSpPr>
        <p:spPr>
          <a:xfrm>
            <a:off x="6584611" y="2648732"/>
            <a:ext cx="4555713" cy="1218272"/>
          </a:xfrm>
        </p:spPr>
        <p:txBody>
          <a:bodyPr>
            <a:normAutofit/>
          </a:bodyPr>
          <a:lstStyle/>
          <a:p>
            <a:pPr marL="0" indent="0" algn="r">
              <a:buNone/>
            </a:pPr>
            <a:r>
              <a:rPr lang="en-US" dirty="0" smtClean="0">
                <a:solidFill>
                  <a:schemeClr val="bg1"/>
                </a:solidFill>
              </a:rPr>
              <a:t>What are they and</a:t>
            </a:r>
          </a:p>
          <a:p>
            <a:pPr marL="0" indent="0" algn="r">
              <a:buNone/>
            </a:pPr>
            <a:r>
              <a:rPr lang="en-US" dirty="0" smtClean="0">
                <a:solidFill>
                  <a:schemeClr val="bg1"/>
                </a:solidFill>
              </a:rPr>
              <a:t>why are they important?</a:t>
            </a:r>
            <a:endParaRPr lang="en-US" dirty="0">
              <a:solidFill>
                <a:schemeClr val="bg1"/>
              </a:solidFill>
            </a:endParaRPr>
          </a:p>
        </p:txBody>
      </p:sp>
      <p:sp>
        <p:nvSpPr>
          <p:cNvPr id="4" name="Subtitle 2"/>
          <p:cNvSpPr txBox="1">
            <a:spLocks/>
          </p:cNvSpPr>
          <p:nvPr/>
        </p:nvSpPr>
        <p:spPr>
          <a:xfrm>
            <a:off x="9886223" y="5879185"/>
            <a:ext cx="2305777" cy="97881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US" sz="1400" dirty="0" smtClean="0">
                <a:solidFill>
                  <a:schemeClr val="bg1"/>
                </a:solidFill>
              </a:rPr>
              <a:t>David Barker</a:t>
            </a:r>
          </a:p>
          <a:p>
            <a:r>
              <a:rPr lang="en-US" sz="1400" dirty="0" smtClean="0">
                <a:solidFill>
                  <a:schemeClr val="bg1"/>
                </a:solidFill>
              </a:rPr>
              <a:t>EDET 722/J50</a:t>
            </a:r>
          </a:p>
          <a:p>
            <a:r>
              <a:rPr lang="en-US" sz="1400" dirty="0" smtClean="0">
                <a:solidFill>
                  <a:schemeClr val="bg1"/>
                </a:solidFill>
              </a:rPr>
              <a:t>December 9, 2015</a:t>
            </a:r>
            <a:endParaRPr lang="en-US" sz="1400" dirty="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781124">
            <a:off x="-579105" y="795175"/>
            <a:ext cx="7716961" cy="5455892"/>
          </a:xfrm>
          <a:prstGeom prst="rect">
            <a:avLst/>
          </a:prstGeom>
        </p:spPr>
      </p:pic>
    </p:spTree>
    <p:extLst>
      <p:ext uri="{BB962C8B-B14F-4D97-AF65-F5344CB8AC3E}">
        <p14:creationId xmlns:p14="http://schemas.microsoft.com/office/powerpoint/2010/main" val="179700017"/>
      </p:ext>
    </p:extLst>
  </p:cSld>
  <p:clrMapOvr>
    <a:masterClrMapping/>
  </p:clrMapOvr>
  <mc:AlternateContent xmlns:mc="http://schemas.openxmlformats.org/markup-compatibility/2006" xmlns:p14="http://schemas.microsoft.com/office/powerpoint/2010/main">
    <mc:Choice Requires="p14">
      <p:transition spd="slow" p14:dur="2000" advClick="0" advTm="1000"/>
    </mc:Choice>
    <mc:Fallback xmlns="">
      <p:transition spd="slow" advClick="0" advTm="1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IBM QA standards?</a:t>
            </a:r>
          </a:p>
        </p:txBody>
      </p:sp>
      <p:sp>
        <p:nvSpPr>
          <p:cNvPr id="3" name="Content Placeholder 2"/>
          <p:cNvSpPr>
            <a:spLocks noGrp="1"/>
          </p:cNvSpPr>
          <p:nvPr>
            <p:ph type="body" sz="quarter" idx="11"/>
          </p:nvPr>
        </p:nvSpPr>
        <p:spPr/>
        <p:txBody>
          <a:bodyPr>
            <a:normAutofit/>
          </a:bodyPr>
          <a:lstStyle/>
          <a:p>
            <a:pPr marL="0" indent="0">
              <a:buNone/>
            </a:pPr>
            <a:r>
              <a:rPr lang="en-US" dirty="0" smtClean="0"/>
              <a:t>The IBM QA standards definition is complicated. An easy way to remember the most important aspects is to develop a mnemonic device. Come up with a series or words that form a memorable phrase using the first letter of the most important aspects.</a:t>
            </a:r>
          </a:p>
          <a:p>
            <a:pPr marL="0" indent="0">
              <a:buNone/>
            </a:pPr>
            <a:endParaRPr lang="en-US" dirty="0"/>
          </a:p>
          <a:p>
            <a:pPr marL="0" indent="0">
              <a:buNone/>
            </a:pPr>
            <a:endParaRPr lang="en-US" dirty="0"/>
          </a:p>
        </p:txBody>
      </p:sp>
      <p:sp>
        <p:nvSpPr>
          <p:cNvPr id="4" name="TextBox 3"/>
          <p:cNvSpPr txBox="1"/>
          <p:nvPr/>
        </p:nvSpPr>
        <p:spPr>
          <a:xfrm>
            <a:off x="4157471" y="3767276"/>
            <a:ext cx="1938528" cy="2677656"/>
          </a:xfrm>
          <a:prstGeom prst="rect">
            <a:avLst/>
          </a:prstGeom>
          <a:noFill/>
        </p:spPr>
        <p:txBody>
          <a:bodyPr wrap="square" rtlCol="0">
            <a:spAutoFit/>
          </a:bodyPr>
          <a:lstStyle/>
          <a:p>
            <a:pPr>
              <a:buFont typeface=".AppleSystemUIFont" charset="0"/>
              <a:buChar char=" "/>
            </a:pPr>
            <a:r>
              <a:rPr lang="en-US" sz="2400" b="1" dirty="0" smtClean="0">
                <a:solidFill>
                  <a:srgbClr val="FF0000"/>
                </a:solidFill>
              </a:rPr>
              <a:t>R</a:t>
            </a:r>
            <a:r>
              <a:rPr lang="en-US" sz="2400" dirty="0" smtClean="0"/>
              <a:t>ules</a:t>
            </a:r>
          </a:p>
          <a:p>
            <a:pPr>
              <a:buFont typeface=".AppleSystemUIFont" charset="0"/>
              <a:buChar char=" "/>
            </a:pPr>
            <a:r>
              <a:rPr lang="en-US" sz="2400" b="1" dirty="0" smtClean="0">
                <a:solidFill>
                  <a:srgbClr val="FF0000"/>
                </a:solidFill>
              </a:rPr>
              <a:t>C</a:t>
            </a:r>
            <a:r>
              <a:rPr lang="en-US" sz="2400" dirty="0" smtClean="0"/>
              <a:t>IO</a:t>
            </a:r>
            <a:endParaRPr lang="en-US" sz="2400" dirty="0"/>
          </a:p>
          <a:p>
            <a:pPr>
              <a:buFont typeface=".AppleSystemUIFont" charset="0"/>
              <a:buChar char=" "/>
            </a:pPr>
            <a:r>
              <a:rPr lang="en-US" sz="2400" b="1" dirty="0" smtClean="0">
                <a:solidFill>
                  <a:srgbClr val="FF0000"/>
                </a:solidFill>
              </a:rPr>
              <a:t>V</a:t>
            </a:r>
            <a:r>
              <a:rPr lang="en-US" sz="2400" dirty="0" smtClean="0"/>
              <a:t>isual</a:t>
            </a:r>
          </a:p>
          <a:p>
            <a:pPr>
              <a:buFont typeface=".AppleSystemUIFont" charset="0"/>
              <a:buChar char=" "/>
            </a:pPr>
            <a:r>
              <a:rPr lang="en-US" sz="2400" b="1" dirty="0" smtClean="0">
                <a:solidFill>
                  <a:srgbClr val="FF0000"/>
                </a:solidFill>
              </a:rPr>
              <a:t>I</a:t>
            </a:r>
            <a:r>
              <a:rPr lang="en-US" sz="2400" dirty="0" smtClean="0"/>
              <a:t>nteraction</a:t>
            </a:r>
          </a:p>
          <a:p>
            <a:pPr>
              <a:buFont typeface=".AppleSystemUIFont" charset="0"/>
              <a:buChar char=" "/>
            </a:pPr>
            <a:r>
              <a:rPr lang="en-US" sz="2400" b="1" dirty="0" smtClean="0">
                <a:solidFill>
                  <a:srgbClr val="FF0000"/>
                </a:solidFill>
              </a:rPr>
              <a:t>T</a:t>
            </a:r>
            <a:r>
              <a:rPr lang="en-US" sz="2400" dirty="0" smtClean="0"/>
              <a:t>echnical </a:t>
            </a:r>
            <a:endParaRPr lang="en-US" sz="2400" dirty="0"/>
          </a:p>
          <a:p>
            <a:pPr>
              <a:buFont typeface=".AppleSystemUIFont" charset="0"/>
              <a:buChar char=" "/>
            </a:pPr>
            <a:r>
              <a:rPr lang="en-US" sz="2400" b="1" dirty="0" smtClean="0">
                <a:solidFill>
                  <a:srgbClr val="FF0000"/>
                </a:solidFill>
              </a:rPr>
              <a:t>M</a:t>
            </a:r>
            <a:r>
              <a:rPr lang="en-US" sz="2400" dirty="0" smtClean="0"/>
              <a:t>andatory</a:t>
            </a:r>
          </a:p>
          <a:p>
            <a:pPr>
              <a:buFont typeface=".AppleSystemUIFont" charset="0"/>
              <a:buChar char=" "/>
            </a:pPr>
            <a:r>
              <a:rPr lang="en-US" sz="2400" b="1" dirty="0" smtClean="0">
                <a:solidFill>
                  <a:srgbClr val="FF0000"/>
                </a:solidFill>
              </a:rPr>
              <a:t>V</a:t>
            </a:r>
            <a:r>
              <a:rPr lang="en-US" sz="2400" dirty="0" smtClean="0"/>
              <a:t>etted</a:t>
            </a:r>
            <a:endParaRPr lang="en-US" sz="2400" dirty="0"/>
          </a:p>
        </p:txBody>
      </p:sp>
      <p:sp>
        <p:nvSpPr>
          <p:cNvPr id="5" name="TextBox 4"/>
          <p:cNvSpPr txBox="1"/>
          <p:nvPr/>
        </p:nvSpPr>
        <p:spPr>
          <a:xfrm>
            <a:off x="6290128" y="4906049"/>
            <a:ext cx="5698035" cy="400110"/>
          </a:xfrm>
          <a:prstGeom prst="rect">
            <a:avLst/>
          </a:prstGeom>
          <a:noFill/>
        </p:spPr>
        <p:txBody>
          <a:bodyPr wrap="none" rtlCol="0">
            <a:spAutoFit/>
          </a:bodyPr>
          <a:lstStyle/>
          <a:p>
            <a:r>
              <a:rPr lang="en-US" sz="2000" b="1" dirty="0" smtClean="0">
                <a:solidFill>
                  <a:srgbClr val="FF0000"/>
                </a:solidFill>
              </a:rPr>
              <a:t>R</a:t>
            </a:r>
            <a:r>
              <a:rPr lang="en-US" sz="2000" dirty="0" smtClean="0"/>
              <a:t>oger </a:t>
            </a:r>
            <a:r>
              <a:rPr lang="en-US" sz="2000" b="1" dirty="0" err="1" smtClean="0">
                <a:solidFill>
                  <a:srgbClr val="FF0000"/>
                </a:solidFill>
              </a:rPr>
              <a:t>C</a:t>
            </a:r>
            <a:r>
              <a:rPr lang="en-US" sz="2000" dirty="0" err="1" smtClean="0"/>
              <a:t>orman</a:t>
            </a:r>
            <a:r>
              <a:rPr lang="en-US" sz="2000" dirty="0" smtClean="0"/>
              <a:t> </a:t>
            </a:r>
            <a:r>
              <a:rPr lang="en-US" sz="2000" b="1" dirty="0" smtClean="0">
                <a:solidFill>
                  <a:srgbClr val="FF0000"/>
                </a:solidFill>
              </a:rPr>
              <a:t>V</a:t>
            </a:r>
            <a:r>
              <a:rPr lang="en-US" sz="2000" dirty="0" smtClean="0"/>
              <a:t>anishes </a:t>
            </a:r>
            <a:r>
              <a:rPr lang="en-US" sz="2000" b="1" dirty="0" smtClean="0">
                <a:solidFill>
                  <a:srgbClr val="FF0000"/>
                </a:solidFill>
              </a:rPr>
              <a:t>I</a:t>
            </a:r>
            <a:r>
              <a:rPr lang="en-US" sz="2000" dirty="0" smtClean="0"/>
              <a:t>nto </a:t>
            </a:r>
            <a:r>
              <a:rPr lang="en-US" sz="2000" b="1" dirty="0" smtClean="0">
                <a:solidFill>
                  <a:srgbClr val="FF0000"/>
                </a:solidFill>
              </a:rPr>
              <a:t>T</a:t>
            </a:r>
            <a:r>
              <a:rPr lang="en-US" sz="2000" dirty="0" smtClean="0"/>
              <a:t>he </a:t>
            </a:r>
            <a:r>
              <a:rPr lang="en-US" sz="2000" b="1" dirty="0" smtClean="0">
                <a:solidFill>
                  <a:srgbClr val="FF0000"/>
                </a:solidFill>
              </a:rPr>
              <a:t>M</a:t>
            </a:r>
            <a:r>
              <a:rPr lang="en-US" sz="2000" dirty="0" smtClean="0"/>
              <a:t>aroon </a:t>
            </a:r>
            <a:r>
              <a:rPr lang="en-US" sz="2000" b="1" dirty="0" smtClean="0">
                <a:solidFill>
                  <a:srgbClr val="FF0000"/>
                </a:solidFill>
              </a:rPr>
              <a:t>V</a:t>
            </a:r>
            <a:r>
              <a:rPr lang="en-US" sz="2000" dirty="0" smtClean="0"/>
              <a:t>an</a:t>
            </a:r>
            <a:endParaRPr lang="en-US" sz="2000" dirty="0"/>
          </a:p>
        </p:txBody>
      </p:sp>
      <p:sp>
        <p:nvSpPr>
          <p:cNvPr id="6" name="Frame 5"/>
          <p:cNvSpPr/>
          <p:nvPr/>
        </p:nvSpPr>
        <p:spPr>
          <a:xfrm>
            <a:off x="2917825" y="59421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4960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2"/>
          </p:nvPr>
        </p:nvSpPr>
        <p:spPr>
          <a:xfrm>
            <a:off x="1696092" y="2698305"/>
            <a:ext cx="3680189" cy="680643"/>
          </a:xfrm>
        </p:spPr>
        <p:txBody>
          <a:bodyPr/>
          <a:lstStyle/>
          <a:p>
            <a:r>
              <a:rPr lang="en-US" dirty="0"/>
              <a:t>CDS Team</a:t>
            </a:r>
          </a:p>
        </p:txBody>
      </p:sp>
      <p:sp>
        <p:nvSpPr>
          <p:cNvPr id="2" name="Title 1"/>
          <p:cNvSpPr>
            <a:spLocks noGrp="1"/>
          </p:cNvSpPr>
          <p:nvPr>
            <p:ph type="title"/>
          </p:nvPr>
        </p:nvSpPr>
        <p:spPr/>
        <p:txBody>
          <a:bodyPr>
            <a:normAutofit fontScale="90000"/>
          </a:bodyPr>
          <a:lstStyle/>
          <a:p>
            <a:r>
              <a:rPr lang="en-US" dirty="0" smtClean="0"/>
              <a:t>Objective 1.1 Practice</a:t>
            </a:r>
            <a:endParaRPr lang="en-US" dirty="0"/>
          </a:p>
        </p:txBody>
      </p:sp>
      <p:sp>
        <p:nvSpPr>
          <p:cNvPr id="3" name="Content Placeholder 2"/>
          <p:cNvSpPr>
            <a:spLocks noGrp="1"/>
          </p:cNvSpPr>
          <p:nvPr>
            <p:ph type="body" sz="quarter" idx="10"/>
          </p:nvPr>
        </p:nvSpPr>
        <p:spPr/>
        <p:txBody>
          <a:bodyPr/>
          <a:lstStyle/>
          <a:p>
            <a:r>
              <a:rPr lang="en-US" dirty="0" smtClean="0"/>
              <a:t>Click on the most appropriate answer</a:t>
            </a:r>
            <a:endParaRPr lang="en-US" dirty="0"/>
          </a:p>
        </p:txBody>
      </p:sp>
      <p:sp>
        <p:nvSpPr>
          <p:cNvPr id="12" name="Text Placeholder 11"/>
          <p:cNvSpPr>
            <a:spLocks noGrp="1"/>
          </p:cNvSpPr>
          <p:nvPr>
            <p:ph type="body" sz="quarter" idx="11"/>
          </p:nvPr>
        </p:nvSpPr>
        <p:spPr/>
        <p:txBody>
          <a:bodyPr/>
          <a:lstStyle/>
          <a:p>
            <a:endParaRPr lang="en-US" dirty="0">
              <a:hlinkClick r:id="rId2" action="ppaction://hlinksldjump"/>
            </a:endParaRPr>
          </a:p>
        </p:txBody>
      </p:sp>
      <p:sp>
        <p:nvSpPr>
          <p:cNvPr id="14" name="Text Placeholder 13"/>
          <p:cNvSpPr>
            <a:spLocks noGrp="1"/>
          </p:cNvSpPr>
          <p:nvPr>
            <p:ph type="body" sz="quarter" idx="13"/>
          </p:nvPr>
        </p:nvSpPr>
        <p:spPr>
          <a:xfrm>
            <a:off x="1709983" y="3597544"/>
            <a:ext cx="3680189" cy="680643"/>
          </a:xfrm>
        </p:spPr>
        <p:txBody>
          <a:bodyPr/>
          <a:lstStyle/>
          <a:p>
            <a:r>
              <a:rPr lang="en-US" dirty="0"/>
              <a:t>GCS </a:t>
            </a:r>
            <a:r>
              <a:rPr lang="en-US" dirty="0" smtClean="0"/>
              <a:t>Team</a:t>
            </a:r>
            <a:endParaRPr lang="en-US" dirty="0"/>
          </a:p>
        </p:txBody>
      </p:sp>
      <p:sp>
        <p:nvSpPr>
          <p:cNvPr id="15" name="Text Placeholder 14"/>
          <p:cNvSpPr>
            <a:spLocks noGrp="1"/>
          </p:cNvSpPr>
          <p:nvPr>
            <p:ph type="body" sz="quarter" idx="14"/>
          </p:nvPr>
        </p:nvSpPr>
        <p:spPr>
          <a:xfrm>
            <a:off x="1709985" y="5358276"/>
            <a:ext cx="3680189" cy="680643"/>
          </a:xfrm>
        </p:spPr>
        <p:txBody>
          <a:bodyPr/>
          <a:lstStyle/>
          <a:p>
            <a:r>
              <a:rPr lang="en-US" dirty="0"/>
              <a:t>All of the </a:t>
            </a:r>
            <a:r>
              <a:rPr lang="en-US" dirty="0" smtClean="0"/>
              <a:t>above</a:t>
            </a:r>
            <a:endParaRPr lang="en-US" dirty="0"/>
          </a:p>
        </p:txBody>
      </p:sp>
      <p:sp>
        <p:nvSpPr>
          <p:cNvPr id="18" name="Text Placeholder 17"/>
          <p:cNvSpPr>
            <a:spLocks noGrp="1"/>
          </p:cNvSpPr>
          <p:nvPr>
            <p:ph type="body" sz="quarter" idx="15"/>
          </p:nvPr>
        </p:nvSpPr>
        <p:spPr>
          <a:xfrm>
            <a:off x="1709985" y="4467012"/>
            <a:ext cx="3680189" cy="680643"/>
          </a:xfrm>
        </p:spPr>
        <p:txBody>
          <a:bodyPr>
            <a:normAutofit/>
          </a:bodyPr>
          <a:lstStyle/>
          <a:p>
            <a:r>
              <a:rPr lang="en-US" dirty="0"/>
              <a:t>CIO </a:t>
            </a:r>
            <a:r>
              <a:rPr lang="en-US" dirty="0" smtClean="0"/>
              <a:t>Team</a:t>
            </a:r>
            <a:endParaRPr lang="en-US" dirty="0"/>
          </a:p>
        </p:txBody>
      </p:sp>
      <p:sp>
        <p:nvSpPr>
          <p:cNvPr id="19" name="Text Placeholder 18"/>
          <p:cNvSpPr>
            <a:spLocks noGrp="1"/>
          </p:cNvSpPr>
          <p:nvPr>
            <p:ph type="body" sz="quarter" idx="16"/>
          </p:nvPr>
        </p:nvSpPr>
        <p:spPr/>
        <p:txBody>
          <a:bodyPr anchor="ctr"/>
          <a:lstStyle/>
          <a:p>
            <a:pPr algn="ctr"/>
            <a:r>
              <a:rPr lang="en-US" dirty="0"/>
              <a:t>Who determines the IBM QA Standards?</a:t>
            </a:r>
          </a:p>
        </p:txBody>
      </p:sp>
      <p:sp>
        <p:nvSpPr>
          <p:cNvPr id="4" name="Frame 3"/>
          <p:cNvSpPr/>
          <p:nvPr/>
        </p:nvSpPr>
        <p:spPr>
          <a:xfrm>
            <a:off x="2917825" y="59421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1" name="Rectangle 20">
            <a:hlinkClick r:id="rId2"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3"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4" action="ppaction://hlinksldjump"/>
          </p:cNvPr>
          <p:cNvSpPr/>
          <p:nvPr/>
        </p:nvSpPr>
        <p:spPr>
          <a:xfrm>
            <a:off x="1709982" y="447252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hlinkClick r:id="rId5" action="ppaction://hlinksldjump"/>
          </p:cNvPr>
          <p:cNvSpPr/>
          <p:nvPr/>
        </p:nvSpPr>
        <p:spPr>
          <a:xfrm>
            <a:off x="1709981"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5277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Objective 1.1 </a:t>
            </a:r>
            <a:r>
              <a:rPr lang="en-US" dirty="0" smtClean="0"/>
              <a:t>Practice</a:t>
            </a:r>
            <a:endParaRPr lang="en-US" dirty="0"/>
          </a:p>
        </p:txBody>
      </p:sp>
      <p:sp>
        <p:nvSpPr>
          <p:cNvPr id="15" name="Text Placeholder 4"/>
          <p:cNvSpPr>
            <a:spLocks noGrp="1"/>
          </p:cNvSpPr>
          <p:nvPr>
            <p:ph type="body" sz="quarter" idx="11"/>
          </p:nvPr>
        </p:nvSpPr>
        <p:spPr>
          <a:xfrm>
            <a:off x="6775450" y="3749675"/>
            <a:ext cx="3573463" cy="2184400"/>
          </a:xfrm>
        </p:spPr>
        <p:txBody>
          <a:bodyPr/>
          <a:lstStyle/>
          <a:p>
            <a:r>
              <a:rPr lang="en-US" dirty="0" smtClean="0"/>
              <a:t>The CDS team has input into visual QA standards but they do not have the final determination.</a:t>
            </a:r>
          </a:p>
        </p:txBody>
      </p:sp>
      <p:sp>
        <p:nvSpPr>
          <p:cNvPr id="16" name="Text Placeholder 9"/>
          <p:cNvSpPr>
            <a:spLocks noGrp="1"/>
          </p:cNvSpPr>
          <p:nvPr>
            <p:ph type="body" sz="quarter" idx="16"/>
          </p:nvPr>
        </p:nvSpPr>
        <p:spPr>
          <a:xfrm>
            <a:off x="522288" y="1874838"/>
            <a:ext cx="11147425" cy="695325"/>
          </a:xfrm>
        </p:spPr>
        <p:txBody>
          <a:bodyPr anchor="ctr"/>
          <a:lstStyle/>
          <a:p>
            <a:pPr algn="ctr"/>
            <a:r>
              <a:rPr lang="en-US" dirty="0"/>
              <a:t>Who determines the IBM QA Standards?</a:t>
            </a:r>
          </a:p>
        </p:txBody>
      </p:sp>
      <p:sp>
        <p:nvSpPr>
          <p:cNvPr id="17" name="Frame 16"/>
          <p:cNvSpPr/>
          <p:nvPr/>
        </p:nvSpPr>
        <p:spPr>
          <a:xfrm>
            <a:off x="2917825" y="59421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8" name="Text Placeholder 27"/>
          <p:cNvSpPr>
            <a:spLocks noGrp="1"/>
          </p:cNvSpPr>
          <p:nvPr>
            <p:ph type="body" sz="quarter" idx="12"/>
          </p:nvPr>
        </p:nvSpPr>
        <p:spPr>
          <a:xfrm>
            <a:off x="1703438" y="2702154"/>
            <a:ext cx="3680189" cy="680643"/>
          </a:xfrm>
        </p:spPr>
        <p:txBody>
          <a:bodyPr/>
          <a:lstStyle/>
          <a:p>
            <a:endParaRPr lang="en-US"/>
          </a:p>
        </p:txBody>
      </p:sp>
      <p:sp>
        <p:nvSpPr>
          <p:cNvPr id="19" name="Text Placeholder 28"/>
          <p:cNvSpPr>
            <a:spLocks noGrp="1"/>
          </p:cNvSpPr>
          <p:nvPr>
            <p:ph type="body" sz="quarter" idx="13"/>
          </p:nvPr>
        </p:nvSpPr>
        <p:spPr>
          <a:xfrm>
            <a:off x="1709985" y="3599367"/>
            <a:ext cx="3680189" cy="680643"/>
          </a:xfrm>
        </p:spPr>
        <p:txBody>
          <a:bodyPr/>
          <a:lstStyle/>
          <a:p>
            <a:endParaRPr lang="en-US"/>
          </a:p>
        </p:txBody>
      </p:sp>
      <p:sp>
        <p:nvSpPr>
          <p:cNvPr id="20" name="Text Placeholder 29"/>
          <p:cNvSpPr>
            <a:spLocks noGrp="1"/>
          </p:cNvSpPr>
          <p:nvPr>
            <p:ph type="body" sz="quarter" idx="15"/>
          </p:nvPr>
        </p:nvSpPr>
        <p:spPr>
          <a:xfrm>
            <a:off x="1709985" y="4459516"/>
            <a:ext cx="3680189" cy="680643"/>
          </a:xfrm>
        </p:spPr>
        <p:txBody>
          <a:bodyPr/>
          <a:lstStyle/>
          <a:p>
            <a:endParaRPr lang="en-US"/>
          </a:p>
        </p:txBody>
      </p:sp>
      <p:sp>
        <p:nvSpPr>
          <p:cNvPr id="21" name="Text Placeholder 30"/>
          <p:cNvSpPr>
            <a:spLocks noGrp="1"/>
          </p:cNvSpPr>
          <p:nvPr>
            <p:ph type="body" sz="quarter" idx="14"/>
          </p:nvPr>
        </p:nvSpPr>
        <p:spPr>
          <a:xfrm>
            <a:off x="1709985" y="5354528"/>
            <a:ext cx="3680189" cy="680643"/>
          </a:xfrm>
        </p:spPr>
        <p:txBody>
          <a:bodyPr/>
          <a:lstStyle/>
          <a:p>
            <a:endParaRPr lang="en-US" dirty="0"/>
          </a:p>
        </p:txBody>
      </p:sp>
      <p:sp>
        <p:nvSpPr>
          <p:cNvPr id="22" name="Text Placeholder 12"/>
          <p:cNvSpPr txBox="1">
            <a:spLocks/>
          </p:cNvSpPr>
          <p:nvPr/>
        </p:nvSpPr>
        <p:spPr>
          <a:xfrm>
            <a:off x="1696092" y="2698305"/>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CDS Team</a:t>
            </a:r>
            <a:endParaRPr lang="en-US" dirty="0"/>
          </a:p>
        </p:txBody>
      </p:sp>
      <p:sp>
        <p:nvSpPr>
          <p:cNvPr id="23"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GCS Team</a:t>
            </a:r>
            <a:endParaRPr lang="en-US" dirty="0"/>
          </a:p>
        </p:txBody>
      </p:sp>
      <p:sp>
        <p:nvSpPr>
          <p:cNvPr id="24" name="Text Placeholder 14"/>
          <p:cNvSpPr txBox="1">
            <a:spLocks/>
          </p:cNvSpPr>
          <p:nvPr/>
        </p:nvSpPr>
        <p:spPr>
          <a:xfrm>
            <a:off x="1709985" y="5358276"/>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All of the above</a:t>
            </a:r>
            <a:endParaRPr lang="en-US" dirty="0"/>
          </a:p>
        </p:txBody>
      </p:sp>
      <p:sp>
        <p:nvSpPr>
          <p:cNvPr id="25" name="Text Placeholder 17"/>
          <p:cNvSpPr txBox="1">
            <a:spLocks/>
          </p:cNvSpPr>
          <p:nvPr/>
        </p:nvSpPr>
        <p:spPr>
          <a:xfrm>
            <a:off x="1709985" y="4467012"/>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CIO Team</a:t>
            </a:r>
            <a:endParaRPr lang="en-US" dirty="0"/>
          </a:p>
        </p:txBody>
      </p:sp>
      <p:sp>
        <p:nvSpPr>
          <p:cNvPr id="26" name="Rectangle 25">
            <a:hlinkClick r:id="rId2"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hlinkClick r:id="rId3"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hlinkClick r:id="rId4" action="ppaction://hlinksldjump"/>
          </p:cNvPr>
          <p:cNvSpPr/>
          <p:nvPr/>
        </p:nvSpPr>
        <p:spPr>
          <a:xfrm>
            <a:off x="1709982" y="447252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hlinkClick r:id="rId5" action="ppaction://hlinksldjump"/>
          </p:cNvPr>
          <p:cNvSpPr/>
          <p:nvPr/>
        </p:nvSpPr>
        <p:spPr>
          <a:xfrm>
            <a:off x="1709981"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ame 29"/>
          <p:cNvSpPr/>
          <p:nvPr/>
        </p:nvSpPr>
        <p:spPr>
          <a:xfrm>
            <a:off x="1696895" y="2703065"/>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1" name="Text Placeholder 30"/>
          <p:cNvSpPr>
            <a:spLocks noGrp="1"/>
          </p:cNvSpPr>
          <p:nvPr>
            <p:ph type="body" sz="quarter" idx="10"/>
          </p:nvPr>
        </p:nvSpPr>
        <p:spPr/>
        <p:txBody>
          <a:bodyPr/>
          <a:lstStyle/>
          <a:p>
            <a:r>
              <a:rPr lang="en-US" dirty="0" smtClean="0"/>
              <a:t>Incorrect</a:t>
            </a:r>
            <a:endParaRPr lang="en-US" dirty="0"/>
          </a:p>
        </p:txBody>
      </p:sp>
    </p:spTree>
    <p:extLst>
      <p:ext uri="{BB962C8B-B14F-4D97-AF65-F5344CB8AC3E}">
        <p14:creationId xmlns:p14="http://schemas.microsoft.com/office/powerpoint/2010/main" val="1465035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1.1 Practice</a:t>
            </a:r>
          </a:p>
        </p:txBody>
      </p:sp>
      <p:sp>
        <p:nvSpPr>
          <p:cNvPr id="3" name="Content Placeholder 2"/>
          <p:cNvSpPr>
            <a:spLocks noGrp="1"/>
          </p:cNvSpPr>
          <p:nvPr>
            <p:ph type="body" sz="quarter" idx="10"/>
          </p:nvPr>
        </p:nvSpPr>
        <p:spPr/>
        <p:txBody>
          <a:bodyPr/>
          <a:lstStyle/>
          <a:p>
            <a:r>
              <a:rPr lang="en-US" dirty="0" smtClean="0"/>
              <a:t>Incorrect</a:t>
            </a:r>
          </a:p>
        </p:txBody>
      </p:sp>
      <p:sp>
        <p:nvSpPr>
          <p:cNvPr id="5" name="Text Placeholder 4"/>
          <p:cNvSpPr>
            <a:spLocks noGrp="1"/>
          </p:cNvSpPr>
          <p:nvPr>
            <p:ph type="body" sz="quarter" idx="11"/>
          </p:nvPr>
        </p:nvSpPr>
        <p:spPr/>
        <p:txBody>
          <a:bodyPr/>
          <a:lstStyle/>
          <a:p>
            <a:r>
              <a:rPr lang="en-US" dirty="0"/>
              <a:t>This is you! Have you ever determined the QA standards?</a:t>
            </a:r>
          </a:p>
          <a:p>
            <a:endParaRPr lang="en-US" dirty="0"/>
          </a:p>
        </p:txBody>
      </p:sp>
      <p:sp>
        <p:nvSpPr>
          <p:cNvPr id="6" name="Text Placeholder 5"/>
          <p:cNvSpPr>
            <a:spLocks noGrp="1"/>
          </p:cNvSpPr>
          <p:nvPr>
            <p:ph type="body" sz="quarter" idx="12"/>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8" name="Text Placeholder 7"/>
          <p:cNvSpPr>
            <a:spLocks noGrp="1"/>
          </p:cNvSpPr>
          <p:nvPr>
            <p:ph type="body" sz="quarter" idx="14"/>
          </p:nvPr>
        </p:nvSpPr>
        <p:spPr/>
        <p:txBody>
          <a:bodyPr/>
          <a:lstStyle/>
          <a:p>
            <a:endParaRPr lang="en-US"/>
          </a:p>
        </p:txBody>
      </p:sp>
      <p:sp>
        <p:nvSpPr>
          <p:cNvPr id="9" name="Text Placeholder 8"/>
          <p:cNvSpPr>
            <a:spLocks noGrp="1"/>
          </p:cNvSpPr>
          <p:nvPr>
            <p:ph type="body" sz="quarter" idx="15"/>
          </p:nvPr>
        </p:nvSpPr>
        <p:spPr/>
        <p:txBody>
          <a:bodyPr/>
          <a:lstStyle/>
          <a:p>
            <a:endParaRPr lang="en-US"/>
          </a:p>
        </p:txBody>
      </p:sp>
      <p:sp>
        <p:nvSpPr>
          <p:cNvPr id="10" name="Text Placeholder 9"/>
          <p:cNvSpPr>
            <a:spLocks noGrp="1"/>
          </p:cNvSpPr>
          <p:nvPr>
            <p:ph type="body" sz="quarter" idx="16"/>
          </p:nvPr>
        </p:nvSpPr>
        <p:spPr/>
        <p:txBody>
          <a:bodyPr anchor="ctr"/>
          <a:lstStyle/>
          <a:p>
            <a:pPr algn="ctr"/>
            <a:r>
              <a:rPr lang="en-US" dirty="0" smtClean="0"/>
              <a:t>Who </a:t>
            </a:r>
            <a:r>
              <a:rPr lang="en-US" dirty="0"/>
              <a:t>determines the IBM QA Standards</a:t>
            </a:r>
            <a:r>
              <a:rPr lang="en-US" dirty="0" smtClean="0"/>
              <a:t>?</a:t>
            </a:r>
            <a:endParaRPr lang="en-US" dirty="0"/>
          </a:p>
        </p:txBody>
      </p:sp>
      <p:sp>
        <p:nvSpPr>
          <p:cNvPr id="4" name="Frame 3"/>
          <p:cNvSpPr/>
          <p:nvPr/>
        </p:nvSpPr>
        <p:spPr>
          <a:xfrm>
            <a:off x="2917825" y="59421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Text Placeholder 12"/>
          <p:cNvSpPr txBox="1">
            <a:spLocks/>
          </p:cNvSpPr>
          <p:nvPr/>
        </p:nvSpPr>
        <p:spPr>
          <a:xfrm>
            <a:off x="1696092" y="2698305"/>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CDS Team</a:t>
            </a:r>
            <a:endParaRPr lang="en-US" dirty="0"/>
          </a:p>
        </p:txBody>
      </p:sp>
      <p:sp>
        <p:nvSpPr>
          <p:cNvPr id="12"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GCS Team</a:t>
            </a:r>
            <a:endParaRPr lang="en-US" dirty="0"/>
          </a:p>
        </p:txBody>
      </p:sp>
      <p:sp>
        <p:nvSpPr>
          <p:cNvPr id="13" name="Text Placeholder 14"/>
          <p:cNvSpPr txBox="1">
            <a:spLocks/>
          </p:cNvSpPr>
          <p:nvPr/>
        </p:nvSpPr>
        <p:spPr>
          <a:xfrm>
            <a:off x="1709985" y="5358276"/>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All of the above</a:t>
            </a:r>
            <a:endParaRPr lang="en-US" dirty="0"/>
          </a:p>
        </p:txBody>
      </p:sp>
      <p:sp>
        <p:nvSpPr>
          <p:cNvPr id="14" name="Text Placeholder 17"/>
          <p:cNvSpPr txBox="1">
            <a:spLocks/>
          </p:cNvSpPr>
          <p:nvPr/>
        </p:nvSpPr>
        <p:spPr>
          <a:xfrm>
            <a:off x="1709985" y="4467012"/>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CIO Team</a:t>
            </a:r>
            <a:endParaRPr lang="en-US" dirty="0"/>
          </a:p>
        </p:txBody>
      </p:sp>
      <p:sp>
        <p:nvSpPr>
          <p:cNvPr id="15" name="Rectangle 14">
            <a:hlinkClick r:id="rId2"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hlinkClick r:id="rId3"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hlinkClick r:id="rId4" action="ppaction://hlinksldjump"/>
          </p:cNvPr>
          <p:cNvSpPr/>
          <p:nvPr/>
        </p:nvSpPr>
        <p:spPr>
          <a:xfrm>
            <a:off x="1709982" y="447252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hlinkClick r:id="rId5" action="ppaction://hlinksldjump"/>
          </p:cNvPr>
          <p:cNvSpPr/>
          <p:nvPr/>
        </p:nvSpPr>
        <p:spPr>
          <a:xfrm>
            <a:off x="1709981"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ame 18"/>
          <p:cNvSpPr/>
          <p:nvPr/>
        </p:nvSpPr>
        <p:spPr>
          <a:xfrm>
            <a:off x="1709981" y="3600914"/>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43988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1.1 Practice</a:t>
            </a:r>
          </a:p>
        </p:txBody>
      </p:sp>
      <p:sp>
        <p:nvSpPr>
          <p:cNvPr id="3" name="Content Placeholder 2"/>
          <p:cNvSpPr>
            <a:spLocks noGrp="1"/>
          </p:cNvSpPr>
          <p:nvPr>
            <p:ph type="body" sz="quarter" idx="10"/>
          </p:nvPr>
        </p:nvSpPr>
        <p:spPr/>
        <p:txBody>
          <a:bodyPr/>
          <a:lstStyle/>
          <a:p>
            <a:r>
              <a:rPr lang="en-US" dirty="0" smtClean="0"/>
              <a:t>Incorrect</a:t>
            </a:r>
          </a:p>
        </p:txBody>
      </p:sp>
      <p:sp>
        <p:nvSpPr>
          <p:cNvPr id="11" name="Text Placeholder 10"/>
          <p:cNvSpPr>
            <a:spLocks noGrp="1"/>
          </p:cNvSpPr>
          <p:nvPr>
            <p:ph type="body" sz="quarter" idx="11"/>
          </p:nvPr>
        </p:nvSpPr>
        <p:spPr/>
        <p:txBody>
          <a:bodyPr/>
          <a:lstStyle/>
          <a:p>
            <a:r>
              <a:rPr lang="en-US" dirty="0" smtClean="0"/>
              <a:t>Multiple teams have input but only one team makes the final determination.</a:t>
            </a:r>
            <a:endParaRPr lang="en-US" dirty="0"/>
          </a:p>
        </p:txBody>
      </p:sp>
      <p:sp>
        <p:nvSpPr>
          <p:cNvPr id="16" name="Text Placeholder 15"/>
          <p:cNvSpPr>
            <a:spLocks noGrp="1"/>
          </p:cNvSpPr>
          <p:nvPr>
            <p:ph type="body" sz="quarter" idx="12"/>
          </p:nvPr>
        </p:nvSpPr>
        <p:spPr/>
        <p:txBody>
          <a:bodyPr anchor="ctr"/>
          <a:lstStyle/>
          <a:p>
            <a:pPr algn="ctr"/>
            <a:r>
              <a:rPr lang="en-US" dirty="0"/>
              <a:t>Who determines the IBM QA Standards?</a:t>
            </a:r>
          </a:p>
        </p:txBody>
      </p:sp>
      <p:sp>
        <p:nvSpPr>
          <p:cNvPr id="26" name="Text Placeholder 25"/>
          <p:cNvSpPr>
            <a:spLocks noGrp="1"/>
          </p:cNvSpPr>
          <p:nvPr>
            <p:ph type="body" sz="quarter" idx="13"/>
          </p:nvPr>
        </p:nvSpPr>
        <p:spPr/>
        <p:txBody>
          <a:bodyPr/>
          <a:lstStyle/>
          <a:p>
            <a:endParaRPr lang="en-US"/>
          </a:p>
        </p:txBody>
      </p:sp>
      <p:sp>
        <p:nvSpPr>
          <p:cNvPr id="27" name="Text Placeholder 26"/>
          <p:cNvSpPr>
            <a:spLocks noGrp="1"/>
          </p:cNvSpPr>
          <p:nvPr>
            <p:ph type="body" sz="quarter" idx="14"/>
          </p:nvPr>
        </p:nvSpPr>
        <p:spPr/>
        <p:txBody>
          <a:bodyPr/>
          <a:lstStyle/>
          <a:p>
            <a:endParaRPr lang="en-US"/>
          </a:p>
        </p:txBody>
      </p:sp>
      <p:sp>
        <p:nvSpPr>
          <p:cNvPr id="28" name="Text Placeholder 27"/>
          <p:cNvSpPr>
            <a:spLocks noGrp="1"/>
          </p:cNvSpPr>
          <p:nvPr>
            <p:ph type="body" sz="quarter" idx="15"/>
          </p:nvPr>
        </p:nvSpPr>
        <p:spPr/>
        <p:txBody>
          <a:bodyPr/>
          <a:lstStyle/>
          <a:p>
            <a:endParaRPr lang="en-US"/>
          </a:p>
        </p:txBody>
      </p:sp>
      <p:sp>
        <p:nvSpPr>
          <p:cNvPr id="29" name="Text Placeholder 28"/>
          <p:cNvSpPr>
            <a:spLocks noGrp="1"/>
          </p:cNvSpPr>
          <p:nvPr>
            <p:ph type="body" sz="quarter" idx="16"/>
          </p:nvPr>
        </p:nvSpPr>
        <p:spPr/>
        <p:txBody>
          <a:bodyPr anchor="ctr"/>
          <a:lstStyle/>
          <a:p>
            <a:pPr algn="ctr"/>
            <a:r>
              <a:rPr lang="en-US" dirty="0"/>
              <a:t>Who determines the IBM QA Standards</a:t>
            </a:r>
            <a:r>
              <a:rPr lang="en-US" dirty="0" smtClean="0"/>
              <a:t>?</a:t>
            </a:r>
            <a:endParaRPr lang="en-US" dirty="0"/>
          </a:p>
        </p:txBody>
      </p:sp>
      <p:sp>
        <p:nvSpPr>
          <p:cNvPr id="4" name="Frame 3"/>
          <p:cNvSpPr/>
          <p:nvPr/>
        </p:nvSpPr>
        <p:spPr>
          <a:xfrm>
            <a:off x="2917825" y="59421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7" name="Text Placeholder 12"/>
          <p:cNvSpPr txBox="1">
            <a:spLocks/>
          </p:cNvSpPr>
          <p:nvPr/>
        </p:nvSpPr>
        <p:spPr>
          <a:xfrm>
            <a:off x="1696092" y="2698305"/>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CDS Team</a:t>
            </a:r>
            <a:endParaRPr lang="en-US" dirty="0"/>
          </a:p>
        </p:txBody>
      </p:sp>
      <p:sp>
        <p:nvSpPr>
          <p:cNvPr id="18"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GCS Team</a:t>
            </a:r>
            <a:endParaRPr lang="en-US" dirty="0"/>
          </a:p>
        </p:txBody>
      </p:sp>
      <p:sp>
        <p:nvSpPr>
          <p:cNvPr id="19" name="Text Placeholder 14"/>
          <p:cNvSpPr txBox="1">
            <a:spLocks/>
          </p:cNvSpPr>
          <p:nvPr/>
        </p:nvSpPr>
        <p:spPr>
          <a:xfrm>
            <a:off x="1709985" y="5358276"/>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All of the above</a:t>
            </a:r>
            <a:endParaRPr lang="en-US" dirty="0"/>
          </a:p>
        </p:txBody>
      </p:sp>
      <p:sp>
        <p:nvSpPr>
          <p:cNvPr id="20" name="Text Placeholder 17"/>
          <p:cNvSpPr txBox="1">
            <a:spLocks/>
          </p:cNvSpPr>
          <p:nvPr/>
        </p:nvSpPr>
        <p:spPr>
          <a:xfrm>
            <a:off x="1709985" y="4467012"/>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CIO Team</a:t>
            </a:r>
            <a:endParaRPr lang="en-US" dirty="0"/>
          </a:p>
        </p:txBody>
      </p:sp>
      <p:sp>
        <p:nvSpPr>
          <p:cNvPr id="21" name="Rectangle 20">
            <a:hlinkClick r:id="rId2"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3"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4" action="ppaction://hlinksldjump"/>
          </p:cNvPr>
          <p:cNvSpPr/>
          <p:nvPr/>
        </p:nvSpPr>
        <p:spPr>
          <a:xfrm>
            <a:off x="1709982" y="447252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hlinkClick r:id="rId5" action="ppaction://hlinksldjump"/>
          </p:cNvPr>
          <p:cNvSpPr/>
          <p:nvPr/>
        </p:nvSpPr>
        <p:spPr>
          <a:xfrm>
            <a:off x="1709981"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ame 24"/>
          <p:cNvSpPr/>
          <p:nvPr/>
        </p:nvSpPr>
        <p:spPr>
          <a:xfrm>
            <a:off x="1709981" y="5354528"/>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978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1.1 Practice</a:t>
            </a:r>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smtClean="0"/>
              <a:t>The CIO team is the team with the final determination on all QA standards.</a:t>
            </a:r>
            <a:endParaRPr lang="en-US" dirty="0"/>
          </a:p>
        </p:txBody>
      </p:sp>
      <p:sp>
        <p:nvSpPr>
          <p:cNvPr id="10" name="Text Placeholder 9"/>
          <p:cNvSpPr>
            <a:spLocks noGrp="1"/>
          </p:cNvSpPr>
          <p:nvPr>
            <p:ph type="body" sz="quarter" idx="12"/>
          </p:nvPr>
        </p:nvSpPr>
        <p:spPr/>
        <p:txBody>
          <a:bodyPr anchor="ctr"/>
          <a:lstStyle/>
          <a:p>
            <a:pPr algn="ctr"/>
            <a:r>
              <a:rPr lang="en-US" dirty="0"/>
              <a:t>Who determines the IBM QA Standards?</a:t>
            </a:r>
          </a:p>
        </p:txBody>
      </p:sp>
      <p:sp>
        <p:nvSpPr>
          <p:cNvPr id="41" name="Text Placeholder 40"/>
          <p:cNvSpPr>
            <a:spLocks noGrp="1"/>
          </p:cNvSpPr>
          <p:nvPr>
            <p:ph type="body" sz="quarter" idx="13"/>
          </p:nvPr>
        </p:nvSpPr>
        <p:spPr/>
        <p:txBody>
          <a:bodyPr/>
          <a:lstStyle/>
          <a:p>
            <a:endParaRPr lang="en-US"/>
          </a:p>
        </p:txBody>
      </p:sp>
      <p:sp>
        <p:nvSpPr>
          <p:cNvPr id="42" name="Text Placeholder 41"/>
          <p:cNvSpPr>
            <a:spLocks noGrp="1"/>
          </p:cNvSpPr>
          <p:nvPr>
            <p:ph type="body" sz="quarter" idx="14"/>
          </p:nvPr>
        </p:nvSpPr>
        <p:spPr/>
        <p:txBody>
          <a:bodyPr/>
          <a:lstStyle/>
          <a:p>
            <a:endParaRPr lang="en-US"/>
          </a:p>
        </p:txBody>
      </p:sp>
      <p:sp>
        <p:nvSpPr>
          <p:cNvPr id="43" name="Text Placeholder 42"/>
          <p:cNvSpPr>
            <a:spLocks noGrp="1"/>
          </p:cNvSpPr>
          <p:nvPr>
            <p:ph type="body" sz="quarter" idx="15"/>
          </p:nvPr>
        </p:nvSpPr>
        <p:spPr/>
        <p:txBody>
          <a:bodyPr/>
          <a:lstStyle/>
          <a:p>
            <a:endParaRPr lang="en-US"/>
          </a:p>
        </p:txBody>
      </p:sp>
      <p:sp>
        <p:nvSpPr>
          <p:cNvPr id="44" name="Text Placeholder 43"/>
          <p:cNvSpPr>
            <a:spLocks noGrp="1"/>
          </p:cNvSpPr>
          <p:nvPr>
            <p:ph type="body" sz="quarter" idx="16"/>
          </p:nvPr>
        </p:nvSpPr>
        <p:spPr/>
        <p:txBody>
          <a:bodyPr anchor="ctr"/>
          <a:lstStyle/>
          <a:p>
            <a:pPr algn="ctr"/>
            <a:r>
              <a:rPr lang="en-US" dirty="0"/>
              <a:t>Who determines the IBM QA Standards</a:t>
            </a:r>
            <a:r>
              <a:rPr lang="en-US" dirty="0" smtClean="0"/>
              <a:t>?</a:t>
            </a:r>
            <a:endParaRPr lang="en-US" dirty="0"/>
          </a:p>
        </p:txBody>
      </p:sp>
      <p:sp>
        <p:nvSpPr>
          <p:cNvPr id="4" name="Frame 3"/>
          <p:cNvSpPr/>
          <p:nvPr/>
        </p:nvSpPr>
        <p:spPr>
          <a:xfrm>
            <a:off x="2917825" y="59421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2" name="Text Placeholder 12"/>
          <p:cNvSpPr txBox="1">
            <a:spLocks/>
          </p:cNvSpPr>
          <p:nvPr/>
        </p:nvSpPr>
        <p:spPr>
          <a:xfrm>
            <a:off x="1696092" y="2698305"/>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CDS Team</a:t>
            </a:r>
            <a:endParaRPr lang="en-US" dirty="0"/>
          </a:p>
        </p:txBody>
      </p:sp>
      <p:sp>
        <p:nvSpPr>
          <p:cNvPr id="33"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GCS Team</a:t>
            </a:r>
            <a:endParaRPr lang="en-US" dirty="0"/>
          </a:p>
        </p:txBody>
      </p:sp>
      <p:sp>
        <p:nvSpPr>
          <p:cNvPr id="34" name="Text Placeholder 14"/>
          <p:cNvSpPr txBox="1">
            <a:spLocks/>
          </p:cNvSpPr>
          <p:nvPr/>
        </p:nvSpPr>
        <p:spPr>
          <a:xfrm>
            <a:off x="1709985" y="5358276"/>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All of the above</a:t>
            </a:r>
            <a:endParaRPr lang="en-US" dirty="0"/>
          </a:p>
        </p:txBody>
      </p:sp>
      <p:sp>
        <p:nvSpPr>
          <p:cNvPr id="35" name="Text Placeholder 17"/>
          <p:cNvSpPr txBox="1">
            <a:spLocks/>
          </p:cNvSpPr>
          <p:nvPr/>
        </p:nvSpPr>
        <p:spPr>
          <a:xfrm>
            <a:off x="1709985" y="4467012"/>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mtClean="0"/>
              <a:t>CIO Team</a:t>
            </a:r>
            <a:endParaRPr lang="en-US" dirty="0"/>
          </a:p>
        </p:txBody>
      </p:sp>
      <p:sp>
        <p:nvSpPr>
          <p:cNvPr id="36" name="Rectangle 35">
            <a:hlinkClick r:id="rId2"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3"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4" action="ppaction://hlinksldjump"/>
          </p:cNvPr>
          <p:cNvSpPr/>
          <p:nvPr/>
        </p:nvSpPr>
        <p:spPr>
          <a:xfrm>
            <a:off x="1709982" y="447252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5" action="ppaction://hlinksldjump"/>
          </p:cNvPr>
          <p:cNvSpPr/>
          <p:nvPr/>
        </p:nvSpPr>
        <p:spPr>
          <a:xfrm>
            <a:off x="1709981"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ame 39"/>
          <p:cNvSpPr/>
          <p:nvPr/>
        </p:nvSpPr>
        <p:spPr>
          <a:xfrm>
            <a:off x="1703438" y="4467012"/>
            <a:ext cx="3686732" cy="680643"/>
          </a:xfrm>
          <a:prstGeom prst="fram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26059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multiple standards?</a:t>
            </a:r>
            <a:endParaRPr lang="en-US" dirty="0"/>
          </a:p>
        </p:txBody>
      </p:sp>
      <p:sp>
        <p:nvSpPr>
          <p:cNvPr id="3" name="Content Placeholder 2"/>
          <p:cNvSpPr>
            <a:spLocks noGrp="1"/>
          </p:cNvSpPr>
          <p:nvPr>
            <p:ph type="body" sz="quarter" idx="11"/>
          </p:nvPr>
        </p:nvSpPr>
        <p:spPr/>
        <p:txBody>
          <a:bodyPr>
            <a:normAutofit fontScale="92500" lnSpcReduction="10000"/>
          </a:bodyPr>
          <a:lstStyle/>
          <a:p>
            <a:r>
              <a:rPr lang="en-US" dirty="0" smtClean="0"/>
              <a:t>There are currently 3 QA standards versions in use. *</a:t>
            </a:r>
          </a:p>
          <a:p>
            <a:r>
              <a:rPr lang="en-US" dirty="0" smtClean="0"/>
              <a:t>Each version corresponds to a template. The templates are:</a:t>
            </a:r>
          </a:p>
          <a:p>
            <a:pPr lvl="1"/>
            <a:r>
              <a:rPr lang="en-US" dirty="0" smtClean="0"/>
              <a:t>v17</a:t>
            </a:r>
          </a:p>
          <a:p>
            <a:pPr lvl="1"/>
            <a:r>
              <a:rPr lang="en-US" dirty="0"/>
              <a:t>v</a:t>
            </a:r>
            <a:r>
              <a:rPr lang="en-US" dirty="0" smtClean="0"/>
              <a:t>17e</a:t>
            </a:r>
          </a:p>
          <a:p>
            <a:pPr lvl="1"/>
            <a:r>
              <a:rPr lang="en-US" dirty="0" smtClean="0"/>
              <a:t>v18</a:t>
            </a:r>
          </a:p>
          <a:p>
            <a:r>
              <a:rPr lang="en-US" dirty="0" smtClean="0"/>
              <a:t>These standards/templates are a timeline of web development</a:t>
            </a:r>
          </a:p>
          <a:p>
            <a:r>
              <a:rPr lang="en-US" dirty="0" smtClean="0"/>
              <a:t>As new designs and technologies became available the standards iterated to accommodate them.</a:t>
            </a:r>
          </a:p>
          <a:p>
            <a:pPr lvl="1"/>
            <a:r>
              <a:rPr lang="en-US" dirty="0" smtClean="0"/>
              <a:t>This regular revision keeps </a:t>
            </a:r>
            <a:r>
              <a:rPr lang="en-US" dirty="0" err="1" smtClean="0"/>
              <a:t>ibm.com</a:t>
            </a:r>
            <a:r>
              <a:rPr lang="en-US" dirty="0" smtClean="0"/>
              <a:t> fresh</a:t>
            </a:r>
          </a:p>
          <a:p>
            <a:pPr lvl="1"/>
            <a:r>
              <a:rPr lang="en-US" dirty="0" smtClean="0"/>
              <a:t>It takes time to transition from one template to another. So each template is phased out slowly.</a:t>
            </a:r>
          </a:p>
          <a:p>
            <a:pPr lvl="1"/>
            <a:endParaRPr lang="en-US" dirty="0"/>
          </a:p>
        </p:txBody>
      </p:sp>
      <p:sp>
        <p:nvSpPr>
          <p:cNvPr id="4" name="TextBox 3"/>
          <p:cNvSpPr txBox="1"/>
          <p:nvPr/>
        </p:nvSpPr>
        <p:spPr>
          <a:xfrm>
            <a:off x="4892633" y="5983267"/>
            <a:ext cx="6546511" cy="923330"/>
          </a:xfrm>
          <a:prstGeom prst="rect">
            <a:avLst/>
          </a:prstGeom>
          <a:noFill/>
        </p:spPr>
        <p:txBody>
          <a:bodyPr wrap="square" rtlCol="0">
            <a:spAutoFit/>
          </a:bodyPr>
          <a:lstStyle/>
          <a:p>
            <a:r>
              <a:rPr lang="en-US" dirty="0" smtClean="0"/>
              <a:t>*There are some remnants of v16 still visible on </a:t>
            </a:r>
            <a:r>
              <a:rPr lang="en-US" dirty="0" err="1" smtClean="0"/>
              <a:t>ibm.com</a:t>
            </a:r>
            <a:r>
              <a:rPr lang="en-US" dirty="0" smtClean="0"/>
              <a:t>. But when they are found they must be upgraded to either v17 or v18.</a:t>
            </a:r>
            <a:endParaRPr lang="en-US" dirty="0"/>
          </a:p>
        </p:txBody>
      </p:sp>
      <p:sp>
        <p:nvSpPr>
          <p:cNvPr id="5" name="Frame 4"/>
          <p:cNvSpPr/>
          <p:nvPr/>
        </p:nvSpPr>
        <p:spPr>
          <a:xfrm>
            <a:off x="4060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66661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multiple standards?</a:t>
            </a:r>
            <a:endParaRPr lang="en-US" dirty="0"/>
          </a:p>
        </p:txBody>
      </p:sp>
      <p:sp>
        <p:nvSpPr>
          <p:cNvPr id="3" name="Content Placeholder 2"/>
          <p:cNvSpPr>
            <a:spLocks noGrp="1"/>
          </p:cNvSpPr>
          <p:nvPr>
            <p:ph type="body" sz="quarter" idx="11"/>
          </p:nvPr>
        </p:nvSpPr>
        <p:spPr/>
        <p:txBody>
          <a:bodyPr>
            <a:normAutofit/>
          </a:bodyPr>
          <a:lstStyle/>
          <a:p>
            <a:r>
              <a:rPr lang="en-US" dirty="0" smtClean="0"/>
              <a:t>When might each be used?</a:t>
            </a:r>
          </a:p>
          <a:p>
            <a:pPr lvl="1"/>
            <a:r>
              <a:rPr lang="en-US" dirty="0"/>
              <a:t>v</a:t>
            </a:r>
            <a:r>
              <a:rPr lang="en-US" dirty="0" smtClean="0"/>
              <a:t>17</a:t>
            </a:r>
          </a:p>
          <a:p>
            <a:pPr lvl="2"/>
            <a:r>
              <a:rPr lang="en-US" dirty="0" smtClean="0"/>
              <a:t>An existing page needs an update</a:t>
            </a:r>
          </a:p>
          <a:p>
            <a:pPr lvl="1"/>
            <a:r>
              <a:rPr lang="en-US" dirty="0"/>
              <a:t>v</a:t>
            </a:r>
            <a:r>
              <a:rPr lang="en-US" dirty="0" smtClean="0"/>
              <a:t>17e</a:t>
            </a:r>
          </a:p>
          <a:p>
            <a:pPr lvl="2"/>
            <a:r>
              <a:rPr lang="en-US" dirty="0" smtClean="0"/>
              <a:t>An existing v17e page needs an update</a:t>
            </a:r>
          </a:p>
          <a:p>
            <a:pPr lvl="1"/>
            <a:r>
              <a:rPr lang="en-US" dirty="0"/>
              <a:t>v</a:t>
            </a:r>
            <a:r>
              <a:rPr lang="en-US" dirty="0" smtClean="0"/>
              <a:t>18</a:t>
            </a:r>
          </a:p>
          <a:p>
            <a:pPr lvl="2"/>
            <a:r>
              <a:rPr lang="en-US" dirty="0" smtClean="0"/>
              <a:t>A new page is being built</a:t>
            </a:r>
          </a:p>
          <a:p>
            <a:pPr lvl="2"/>
            <a:r>
              <a:rPr lang="en-US" dirty="0" smtClean="0"/>
              <a:t>An existing page needs an update and will continue to need them regularly</a:t>
            </a:r>
          </a:p>
          <a:p>
            <a:pPr lvl="1"/>
            <a:endParaRPr lang="en-US" dirty="0"/>
          </a:p>
        </p:txBody>
      </p:sp>
      <p:sp>
        <p:nvSpPr>
          <p:cNvPr id="4" name="Frame 3"/>
          <p:cNvSpPr/>
          <p:nvPr/>
        </p:nvSpPr>
        <p:spPr>
          <a:xfrm>
            <a:off x="4060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393833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multiple standards?</a:t>
            </a:r>
            <a:endParaRPr lang="en-US" dirty="0"/>
          </a:p>
        </p:txBody>
      </p:sp>
      <p:sp>
        <p:nvSpPr>
          <p:cNvPr id="3" name="Content Placeholder 2"/>
          <p:cNvSpPr>
            <a:spLocks noGrp="1"/>
          </p:cNvSpPr>
          <p:nvPr>
            <p:ph type="body" sz="quarter" idx="11"/>
          </p:nvPr>
        </p:nvSpPr>
        <p:spPr/>
        <p:txBody>
          <a:bodyPr>
            <a:normAutofit/>
          </a:bodyPr>
          <a:lstStyle/>
          <a:p>
            <a:pPr marL="0" indent="0">
              <a:buNone/>
            </a:pPr>
            <a:r>
              <a:rPr lang="en-US" dirty="0" smtClean="0"/>
              <a:t>Think about when you have used these standards in the past. Why did you use each one? Was it because they were already built using a specific template?</a:t>
            </a:r>
          </a:p>
          <a:p>
            <a:pPr marL="0" indent="0">
              <a:buNone/>
            </a:pPr>
            <a:endParaRPr lang="en-US" dirty="0"/>
          </a:p>
          <a:p>
            <a:pPr marL="0" indent="0">
              <a:buNone/>
            </a:pPr>
            <a:r>
              <a:rPr lang="en-US" dirty="0" smtClean="0"/>
              <a:t>Think about scenarios when you would use v17, v17e, and v18. Write them down for future use. As IBM continues transitioning to v18 it will be important to have a personal reference of when to use each of the templates. </a:t>
            </a:r>
          </a:p>
        </p:txBody>
      </p:sp>
      <p:sp>
        <p:nvSpPr>
          <p:cNvPr id="4" name="Frame 3"/>
          <p:cNvSpPr/>
          <p:nvPr/>
        </p:nvSpPr>
        <p:spPr>
          <a:xfrm>
            <a:off x="4060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410631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1.2 Practice</a:t>
            </a:r>
            <a:endParaRPr lang="en-US" dirty="0"/>
          </a:p>
        </p:txBody>
      </p:sp>
      <p:sp>
        <p:nvSpPr>
          <p:cNvPr id="3" name="Content Placeholder 2"/>
          <p:cNvSpPr>
            <a:spLocks noGrp="1"/>
          </p:cNvSpPr>
          <p:nvPr>
            <p:ph type="body" sz="quarter" idx="10"/>
          </p:nvPr>
        </p:nvSpPr>
        <p:spPr/>
        <p:txBody>
          <a:bodyPr/>
          <a:lstStyle/>
          <a:p>
            <a:r>
              <a:rPr lang="en-US" dirty="0"/>
              <a:t>Click on the most appropriate answer</a:t>
            </a:r>
          </a:p>
        </p:txBody>
      </p:sp>
      <p:sp>
        <p:nvSpPr>
          <p:cNvPr id="5" name="Text Placeholder 4"/>
          <p:cNvSpPr>
            <a:spLocks noGrp="1"/>
          </p:cNvSpPr>
          <p:nvPr>
            <p:ph type="body" sz="quarter" idx="11"/>
          </p:nvPr>
        </p:nvSpPr>
        <p:spPr/>
        <p:txBody>
          <a:bodyPr/>
          <a:lstStyle/>
          <a:p>
            <a:endParaRPr lang="en-US" dirty="0"/>
          </a:p>
        </p:txBody>
      </p:sp>
      <p:sp>
        <p:nvSpPr>
          <p:cNvPr id="8" name="Text Placeholder 7"/>
          <p:cNvSpPr>
            <a:spLocks noGrp="1"/>
          </p:cNvSpPr>
          <p:nvPr>
            <p:ph type="body" sz="quarter" idx="14"/>
          </p:nvPr>
        </p:nvSpPr>
        <p:spPr/>
        <p:txBody>
          <a:bodyPr/>
          <a:lstStyle/>
          <a:p>
            <a:r>
              <a:rPr lang="en-US" dirty="0" smtClean="0"/>
              <a:t>v17, v17e, v18</a:t>
            </a:r>
            <a:endParaRPr lang="en-US" dirty="0"/>
          </a:p>
        </p:txBody>
      </p:sp>
      <p:sp>
        <p:nvSpPr>
          <p:cNvPr id="9" name="Text Placeholder 8"/>
          <p:cNvSpPr>
            <a:spLocks noGrp="1"/>
          </p:cNvSpPr>
          <p:nvPr>
            <p:ph type="body" sz="quarter" idx="15"/>
          </p:nvPr>
        </p:nvSpPr>
        <p:spPr/>
        <p:txBody>
          <a:bodyPr/>
          <a:lstStyle/>
          <a:p>
            <a:r>
              <a:rPr lang="en-US" dirty="0"/>
              <a:t>v</a:t>
            </a:r>
            <a:r>
              <a:rPr lang="en-US" dirty="0" smtClean="0"/>
              <a:t>16, v17, v17e, v18</a:t>
            </a:r>
            <a:endParaRPr lang="en-US" dirty="0"/>
          </a:p>
        </p:txBody>
      </p:sp>
      <p:sp>
        <p:nvSpPr>
          <p:cNvPr id="10" name="Text Placeholder 9"/>
          <p:cNvSpPr>
            <a:spLocks noGrp="1"/>
          </p:cNvSpPr>
          <p:nvPr>
            <p:ph type="body" sz="quarter" idx="16"/>
          </p:nvPr>
        </p:nvSpPr>
        <p:spPr/>
        <p:txBody>
          <a:bodyPr/>
          <a:lstStyle/>
          <a:p>
            <a:pPr algn="ctr"/>
            <a:r>
              <a:rPr lang="en-US" dirty="0"/>
              <a:t>Choose the answer that includes all standards that are currently visible to customers on </a:t>
            </a:r>
            <a:r>
              <a:rPr lang="en-US" dirty="0" err="1"/>
              <a:t>ibm.com</a:t>
            </a:r>
            <a:endParaRPr lang="en-US" dirty="0"/>
          </a:p>
        </p:txBody>
      </p:sp>
      <p:sp>
        <p:nvSpPr>
          <p:cNvPr id="4" name="Frame 3"/>
          <p:cNvSpPr/>
          <p:nvPr/>
        </p:nvSpPr>
        <p:spPr>
          <a:xfrm>
            <a:off x="4060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17, v18</a:t>
            </a:r>
            <a:endParaRPr lang="en-US" dirty="0"/>
          </a:p>
        </p:txBody>
      </p:sp>
      <p:sp>
        <p:nvSpPr>
          <p:cNvPr id="12"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16, v17, v18</a:t>
            </a:r>
            <a:endParaRPr lang="en-US" dirty="0"/>
          </a:p>
        </p:txBody>
      </p:sp>
      <p:sp>
        <p:nvSpPr>
          <p:cNvPr id="20" name="Text Placeholder 41"/>
          <p:cNvSpPr>
            <a:spLocks noGrp="1"/>
          </p:cNvSpPr>
          <p:nvPr>
            <p:ph type="body" sz="quarter" idx="14"/>
          </p:nvPr>
        </p:nvSpPr>
        <p:spPr>
          <a:xfrm>
            <a:off x="1709985" y="5354528"/>
            <a:ext cx="3680189" cy="680643"/>
          </a:xfrm>
        </p:spPr>
        <p:txBody>
          <a:bodyPr/>
          <a:lstStyle/>
          <a:p>
            <a:endParaRPr lang="en-US" dirty="0"/>
          </a:p>
        </p:txBody>
      </p:sp>
      <p:sp>
        <p:nvSpPr>
          <p:cNvPr id="21" name="Text Placeholder 42"/>
          <p:cNvSpPr>
            <a:spLocks noGrp="1"/>
          </p:cNvSpPr>
          <p:nvPr>
            <p:ph type="body" sz="quarter" idx="15"/>
          </p:nvPr>
        </p:nvSpPr>
        <p:spPr>
          <a:xfrm>
            <a:off x="1709985" y="4459516"/>
            <a:ext cx="3680189" cy="680643"/>
          </a:xfrm>
        </p:spPr>
        <p:txBody>
          <a:bodyPr/>
          <a:lstStyle/>
          <a:p>
            <a:endParaRPr lang="en-US"/>
          </a:p>
        </p:txBody>
      </p:sp>
      <p:sp>
        <p:nvSpPr>
          <p:cNvPr id="22" name="Rectangle 21">
            <a:hlinkClick r:id="rId2"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3"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hlinkClick r:id="rId4" action="ppaction://hlinksldjump"/>
          </p:cNvPr>
          <p:cNvSpPr/>
          <p:nvPr/>
        </p:nvSpPr>
        <p:spPr>
          <a:xfrm>
            <a:off x="1698744" y="445951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hlinkClick r:id="rId5" action="ppaction://hlinksldjump"/>
          </p:cNvPr>
          <p:cNvSpPr/>
          <p:nvPr/>
        </p:nvSpPr>
        <p:spPr>
          <a:xfrm>
            <a:off x="1709981" y="5357460"/>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4012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navigate this module:</a:t>
            </a:r>
            <a:endParaRPr lang="en-US" dirty="0"/>
          </a:p>
        </p:txBody>
      </p:sp>
      <p:sp>
        <p:nvSpPr>
          <p:cNvPr id="3" name="Content Placeholder 2"/>
          <p:cNvSpPr>
            <a:spLocks noGrp="1"/>
          </p:cNvSpPr>
          <p:nvPr>
            <p:ph type="body" sz="quarter" idx="11"/>
          </p:nvPr>
        </p:nvSpPr>
        <p:spPr>
          <a:xfrm>
            <a:off x="521494" y="1937552"/>
            <a:ext cx="7826978" cy="3591052"/>
          </a:xfrm>
        </p:spPr>
        <p:txBody>
          <a:bodyPr>
            <a:normAutofit fontScale="85000" lnSpcReduction="20000"/>
          </a:bodyPr>
          <a:lstStyle/>
          <a:p>
            <a:pPr marL="0" indent="0">
              <a:lnSpc>
                <a:spcPct val="100000"/>
              </a:lnSpc>
              <a:buNone/>
            </a:pPr>
            <a:r>
              <a:rPr lang="en-US" sz="2000" dirty="0" smtClean="0"/>
              <a:t>Navigating this module is accomplished by clicking on various icons:</a:t>
            </a:r>
          </a:p>
          <a:p>
            <a:pPr marL="457200" lvl="1" indent="0">
              <a:lnSpc>
                <a:spcPct val="100000"/>
              </a:lnSpc>
              <a:spcAft>
                <a:spcPts val="500"/>
              </a:spcAft>
              <a:buNone/>
            </a:pPr>
            <a:r>
              <a:rPr lang="en-US" sz="2000" dirty="0"/>
              <a:t>Click this icon to restart the </a:t>
            </a:r>
            <a:r>
              <a:rPr lang="en-US" sz="2000" dirty="0" smtClean="0"/>
              <a:t>module</a:t>
            </a:r>
          </a:p>
          <a:p>
            <a:pPr marL="457200" lvl="1" indent="0">
              <a:lnSpc>
                <a:spcPct val="100000"/>
              </a:lnSpc>
              <a:spcAft>
                <a:spcPts val="500"/>
              </a:spcAft>
              <a:buNone/>
            </a:pPr>
            <a:r>
              <a:rPr lang="en-US" sz="2000" dirty="0" smtClean="0"/>
              <a:t>Click this arrow to rewind the module</a:t>
            </a:r>
          </a:p>
          <a:p>
            <a:pPr marL="457200" lvl="1" indent="0">
              <a:lnSpc>
                <a:spcPct val="100000"/>
              </a:lnSpc>
              <a:spcAft>
                <a:spcPts val="500"/>
              </a:spcAft>
              <a:buNone/>
            </a:pPr>
            <a:r>
              <a:rPr lang="en-US" sz="2000" dirty="0"/>
              <a:t>Click this arrow to advance the </a:t>
            </a:r>
            <a:r>
              <a:rPr lang="en-US" sz="2000" dirty="0" smtClean="0"/>
              <a:t>module</a:t>
            </a:r>
          </a:p>
          <a:p>
            <a:pPr marL="457200" lvl="1" indent="0">
              <a:lnSpc>
                <a:spcPct val="100000"/>
              </a:lnSpc>
              <a:spcAft>
                <a:spcPts val="500"/>
              </a:spcAft>
              <a:buNone/>
            </a:pPr>
            <a:r>
              <a:rPr lang="en-US" sz="2000" dirty="0" smtClean="0"/>
              <a:t>Click this icon to return to the navigation instructions</a:t>
            </a:r>
          </a:p>
          <a:p>
            <a:pPr marL="457200" lvl="1" indent="0">
              <a:lnSpc>
                <a:spcPct val="100000"/>
              </a:lnSpc>
              <a:spcAft>
                <a:spcPts val="500"/>
              </a:spcAft>
              <a:buNone/>
            </a:pPr>
            <a:r>
              <a:rPr lang="en-US" sz="2000" dirty="0" smtClean="0"/>
              <a:t>Click this icon to exit the module</a:t>
            </a:r>
          </a:p>
          <a:p>
            <a:pPr marL="457200" lvl="1" indent="0">
              <a:lnSpc>
                <a:spcPct val="100000"/>
              </a:lnSpc>
              <a:spcAft>
                <a:spcPts val="500"/>
              </a:spcAft>
              <a:buNone/>
            </a:pPr>
            <a:r>
              <a:rPr lang="en-US" sz="2000" dirty="0" smtClean="0"/>
              <a:t>View your progress in the progress bar and select the objective you want to learn about.</a:t>
            </a:r>
          </a:p>
          <a:p>
            <a:pPr marL="457200" lvl="1" indent="0">
              <a:lnSpc>
                <a:spcPct val="100000"/>
              </a:lnSpc>
              <a:buNone/>
            </a:pPr>
            <a:endParaRPr lang="en-US" sz="800" dirty="0"/>
          </a:p>
          <a:p>
            <a:pPr marL="0" indent="0">
              <a:lnSpc>
                <a:spcPct val="100000"/>
              </a:lnSpc>
              <a:buNone/>
            </a:pPr>
            <a:r>
              <a:rPr lang="en-US" sz="2000" dirty="0" smtClean="0"/>
              <a:t>It is as simple as that!</a:t>
            </a:r>
          </a:p>
          <a:p>
            <a:pPr marL="0" indent="0">
              <a:lnSpc>
                <a:spcPct val="100000"/>
              </a:lnSpc>
              <a:buNone/>
            </a:pPr>
            <a:endParaRPr lang="en-US" sz="800" dirty="0"/>
          </a:p>
          <a:p>
            <a:pPr marL="0" indent="0">
              <a:lnSpc>
                <a:spcPct val="100000"/>
              </a:lnSpc>
              <a:buNone/>
            </a:pPr>
            <a:r>
              <a:rPr lang="en-US" sz="2000" dirty="0" smtClean="0"/>
              <a:t>Next is an overview of the course.</a:t>
            </a:r>
            <a:endParaRPr lang="en-US" sz="2000" dirty="0"/>
          </a:p>
        </p:txBody>
      </p:sp>
      <p:sp>
        <p:nvSpPr>
          <p:cNvPr id="18" name="Frame 17"/>
          <p:cNvSpPr/>
          <p:nvPr/>
        </p:nvSpPr>
        <p:spPr>
          <a:xfrm>
            <a:off x="0" y="590550"/>
            <a:ext cx="1450974"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6" name="Down Arrow 5"/>
          <p:cNvSpPr/>
          <p:nvPr/>
        </p:nvSpPr>
        <p:spPr>
          <a:xfrm>
            <a:off x="530638" y="5528604"/>
            <a:ext cx="362342" cy="7315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1039654" y="5528604"/>
            <a:ext cx="362342" cy="7315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1548670" y="5528604"/>
            <a:ext cx="362342" cy="7315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2057686" y="5528604"/>
            <a:ext cx="362342" cy="7315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11590104" y="5528604"/>
            <a:ext cx="362342" cy="73152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ame 3"/>
          <p:cNvSpPr/>
          <p:nvPr/>
        </p:nvSpPr>
        <p:spPr>
          <a:xfrm>
            <a:off x="0" y="590550"/>
            <a:ext cx="12192000" cy="390525"/>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363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100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par>
                                <p:cTn id="9" presetID="9" presetClass="entr" presetSubtype="0" fill="hold" grpId="0" nodeType="withEffect">
                                  <p:stCondLst>
                                    <p:cond delay="100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1500"/>
                            </p:stCondLst>
                            <p:childTnLst>
                              <p:par>
                                <p:cTn id="13" presetID="2" presetClass="entr" presetSubtype="8" fill="hold" nodeType="afterEffect">
                                  <p:stCondLst>
                                    <p:cond delay="100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9" presetClass="entr" presetSubtype="0" fill="hold" grpId="0" nodeType="withEffect">
                                  <p:stCondLst>
                                    <p:cond delay="100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childTnLst>
                          </p:cTn>
                        </p:par>
                        <p:par>
                          <p:cTn id="20" fill="hold">
                            <p:stCondLst>
                              <p:cond delay="3000"/>
                            </p:stCondLst>
                            <p:childTnLst>
                              <p:par>
                                <p:cTn id="21" presetID="2" presetClass="entr" presetSubtype="8" fill="hold" nodeType="afterEffect">
                                  <p:stCondLst>
                                    <p:cond delay="10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9" presetClass="entr" presetSubtype="0" fill="hold" grpId="0" nodeType="withEffect">
                                  <p:stCondLst>
                                    <p:cond delay="100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par>
                          <p:cTn id="28" fill="hold">
                            <p:stCondLst>
                              <p:cond delay="4500"/>
                            </p:stCondLst>
                            <p:childTnLst>
                              <p:par>
                                <p:cTn id="29" presetID="2" presetClass="entr" presetSubtype="8" fill="hold" nodeType="afterEffect">
                                  <p:stCondLst>
                                    <p:cond delay="100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par>
                                <p:cTn id="33" presetID="9" presetClass="entr" presetSubtype="0" fill="hold" grpId="0" nodeType="withEffect">
                                  <p:stCondLst>
                                    <p:cond delay="1000"/>
                                  </p:stCondLst>
                                  <p:childTnLst>
                                    <p:set>
                                      <p:cBhvr>
                                        <p:cTn id="34" dur="1" fill="hold">
                                          <p:stCondLst>
                                            <p:cond delay="0"/>
                                          </p:stCondLst>
                                        </p:cTn>
                                        <p:tgtEl>
                                          <p:spTgt spid="10"/>
                                        </p:tgtEl>
                                        <p:attrNameLst>
                                          <p:attrName>style.visibility</p:attrName>
                                        </p:attrNameLst>
                                      </p:cBhvr>
                                      <p:to>
                                        <p:strVal val="visible"/>
                                      </p:to>
                                    </p:set>
                                    <p:animEffect transition="in" filter="dissolve">
                                      <p:cBhvr>
                                        <p:cTn id="35" dur="500"/>
                                        <p:tgtEl>
                                          <p:spTgt spid="10"/>
                                        </p:tgtEl>
                                      </p:cBhvr>
                                    </p:animEffect>
                                  </p:childTnLst>
                                </p:cTn>
                              </p:par>
                            </p:childTnLst>
                          </p:cTn>
                        </p:par>
                        <p:par>
                          <p:cTn id="36" fill="hold">
                            <p:stCondLst>
                              <p:cond delay="6000"/>
                            </p:stCondLst>
                            <p:childTnLst>
                              <p:par>
                                <p:cTn id="37" presetID="2" presetClass="entr" presetSubtype="8" fill="hold" nodeType="afterEffect">
                                  <p:stCondLst>
                                    <p:cond delay="100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41" fill="hold">
                            <p:stCondLst>
                              <p:cond delay="7500"/>
                            </p:stCondLst>
                            <p:childTnLst>
                              <p:par>
                                <p:cTn id="42" presetID="2" presetClass="entr" presetSubtype="8" fill="hold" nodeType="afterEffect">
                                  <p:stCondLst>
                                    <p:cond delay="100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ppt_y"/>
                                          </p:val>
                                        </p:tav>
                                        <p:tav tm="100000">
                                          <p:val>
                                            <p:strVal val="#ppt_y"/>
                                          </p:val>
                                        </p:tav>
                                      </p:tavLst>
                                    </p:anim>
                                  </p:childTnLst>
                                </p:cTn>
                              </p:par>
                              <p:par>
                                <p:cTn id="46" presetID="9" presetClass="entr" presetSubtype="0" fill="hold" grpId="0" nodeType="withEffect">
                                  <p:stCondLst>
                                    <p:cond delay="1000"/>
                                  </p:stCondLst>
                                  <p:childTnLst>
                                    <p:set>
                                      <p:cBhvr>
                                        <p:cTn id="47" dur="1" fill="hold">
                                          <p:stCondLst>
                                            <p:cond delay="0"/>
                                          </p:stCondLst>
                                        </p:cTn>
                                        <p:tgtEl>
                                          <p:spTgt spid="11"/>
                                        </p:tgtEl>
                                        <p:attrNameLst>
                                          <p:attrName>style.visibility</p:attrName>
                                        </p:attrNameLst>
                                      </p:cBhvr>
                                      <p:to>
                                        <p:strVal val="visible"/>
                                      </p:to>
                                    </p:set>
                                    <p:animEffect transition="in" filter="dissolve">
                                      <p:cBhvr>
                                        <p:cTn id="48" dur="500"/>
                                        <p:tgtEl>
                                          <p:spTgt spid="11"/>
                                        </p:tgtEl>
                                      </p:cBhvr>
                                    </p:animEffect>
                                  </p:childTnLst>
                                </p:cTn>
                              </p:par>
                            </p:childTnLst>
                          </p:cTn>
                        </p:par>
                        <p:par>
                          <p:cTn id="49" fill="hold">
                            <p:stCondLst>
                              <p:cond delay="9000"/>
                            </p:stCondLst>
                            <p:childTnLst>
                              <p:par>
                                <p:cTn id="50" presetID="2" presetClass="entr" presetSubtype="8" fill="hold" nodeType="afterEffect">
                                  <p:stCondLst>
                                    <p:cond delay="100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additive="base">
                                        <p:cTn id="52"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3">
                                            <p:txEl>
                                              <p:pRg st="6" end="6"/>
                                            </p:txEl>
                                          </p:spTgt>
                                        </p:tgtEl>
                                        <p:attrNameLst>
                                          <p:attrName>ppt_y</p:attrName>
                                        </p:attrNameLst>
                                      </p:cBhvr>
                                      <p:tavLst>
                                        <p:tav tm="0">
                                          <p:val>
                                            <p:strVal val="#ppt_y"/>
                                          </p:val>
                                        </p:tav>
                                        <p:tav tm="100000">
                                          <p:val>
                                            <p:strVal val="#ppt_y"/>
                                          </p:val>
                                        </p:tav>
                                      </p:tavLst>
                                    </p:anim>
                                  </p:childTnLst>
                                </p:cTn>
                              </p:par>
                              <p:par>
                                <p:cTn id="54" presetID="9" presetClass="entr" presetSubtype="0" fill="hold" grpId="0" nodeType="withEffect">
                                  <p:stCondLst>
                                    <p:cond delay="1000"/>
                                  </p:stCondLst>
                                  <p:childTnLst>
                                    <p:set>
                                      <p:cBhvr>
                                        <p:cTn id="55" dur="1" fill="hold">
                                          <p:stCondLst>
                                            <p:cond delay="0"/>
                                          </p:stCondLst>
                                        </p:cTn>
                                        <p:tgtEl>
                                          <p:spTgt spid="4"/>
                                        </p:tgtEl>
                                        <p:attrNameLst>
                                          <p:attrName>style.visibility</p:attrName>
                                        </p:attrNameLst>
                                      </p:cBhvr>
                                      <p:to>
                                        <p:strVal val="visible"/>
                                      </p:to>
                                    </p:set>
                                    <p:animEffect transition="in" filter="dissolve">
                                      <p:cBhvr>
                                        <p:cTn id="56" dur="500"/>
                                        <p:tgtEl>
                                          <p:spTgt spid="4"/>
                                        </p:tgtEl>
                                      </p:cBhvr>
                                    </p:animEffect>
                                  </p:childTnLst>
                                </p:cTn>
                              </p:par>
                            </p:childTnLst>
                          </p:cTn>
                        </p:par>
                        <p:par>
                          <p:cTn id="57" fill="hold">
                            <p:stCondLst>
                              <p:cond delay="10500"/>
                            </p:stCondLst>
                            <p:childTnLst>
                              <p:par>
                                <p:cTn id="58" presetID="9" presetClass="exit" presetSubtype="0" fill="hold" grpId="1" nodeType="afterEffect">
                                  <p:stCondLst>
                                    <p:cond delay="3000"/>
                                  </p:stCondLst>
                                  <p:childTnLst>
                                    <p:animEffect transition="out" filter="dissolve">
                                      <p:cBhvr>
                                        <p:cTn id="59" dur="500"/>
                                        <p:tgtEl>
                                          <p:spTgt spid="6"/>
                                        </p:tgtEl>
                                      </p:cBhvr>
                                    </p:animEffect>
                                    <p:set>
                                      <p:cBhvr>
                                        <p:cTn id="60" dur="1" fill="hold">
                                          <p:stCondLst>
                                            <p:cond delay="499"/>
                                          </p:stCondLst>
                                        </p:cTn>
                                        <p:tgtEl>
                                          <p:spTgt spid="6"/>
                                        </p:tgtEl>
                                        <p:attrNameLst>
                                          <p:attrName>style.visibility</p:attrName>
                                        </p:attrNameLst>
                                      </p:cBhvr>
                                      <p:to>
                                        <p:strVal val="hidden"/>
                                      </p:to>
                                    </p:set>
                                  </p:childTnLst>
                                </p:cTn>
                              </p:par>
                            </p:childTnLst>
                          </p:cTn>
                        </p:par>
                        <p:par>
                          <p:cTn id="61" fill="hold">
                            <p:stCondLst>
                              <p:cond delay="14000"/>
                            </p:stCondLst>
                            <p:childTnLst>
                              <p:par>
                                <p:cTn id="62" presetID="9" presetClass="exit" presetSubtype="0" fill="hold" grpId="1" nodeType="afterEffect">
                                  <p:stCondLst>
                                    <p:cond delay="0"/>
                                  </p:stCondLst>
                                  <p:childTnLst>
                                    <p:animEffect transition="out" filter="dissolve">
                                      <p:cBhvr>
                                        <p:cTn id="63" dur="500"/>
                                        <p:tgtEl>
                                          <p:spTgt spid="8"/>
                                        </p:tgtEl>
                                      </p:cBhvr>
                                    </p:animEffect>
                                    <p:set>
                                      <p:cBhvr>
                                        <p:cTn id="64" dur="1" fill="hold">
                                          <p:stCondLst>
                                            <p:cond delay="499"/>
                                          </p:stCondLst>
                                        </p:cTn>
                                        <p:tgtEl>
                                          <p:spTgt spid="8"/>
                                        </p:tgtEl>
                                        <p:attrNameLst>
                                          <p:attrName>style.visibility</p:attrName>
                                        </p:attrNameLst>
                                      </p:cBhvr>
                                      <p:to>
                                        <p:strVal val="hidden"/>
                                      </p:to>
                                    </p:set>
                                  </p:childTnLst>
                                </p:cTn>
                              </p:par>
                            </p:childTnLst>
                          </p:cTn>
                        </p:par>
                        <p:par>
                          <p:cTn id="65" fill="hold">
                            <p:stCondLst>
                              <p:cond delay="14500"/>
                            </p:stCondLst>
                            <p:childTnLst>
                              <p:par>
                                <p:cTn id="66" presetID="9" presetClass="exit" presetSubtype="0" fill="hold" grpId="1" nodeType="afterEffect">
                                  <p:stCondLst>
                                    <p:cond delay="0"/>
                                  </p:stCondLst>
                                  <p:childTnLst>
                                    <p:animEffect transition="out" filter="dissolve">
                                      <p:cBhvr>
                                        <p:cTn id="67" dur="500"/>
                                        <p:tgtEl>
                                          <p:spTgt spid="9"/>
                                        </p:tgtEl>
                                      </p:cBhvr>
                                    </p:animEffect>
                                    <p:set>
                                      <p:cBhvr>
                                        <p:cTn id="68" dur="1" fill="hold">
                                          <p:stCondLst>
                                            <p:cond delay="499"/>
                                          </p:stCondLst>
                                        </p:cTn>
                                        <p:tgtEl>
                                          <p:spTgt spid="9"/>
                                        </p:tgtEl>
                                        <p:attrNameLst>
                                          <p:attrName>style.visibility</p:attrName>
                                        </p:attrNameLst>
                                      </p:cBhvr>
                                      <p:to>
                                        <p:strVal val="hidden"/>
                                      </p:to>
                                    </p:set>
                                  </p:childTnLst>
                                </p:cTn>
                              </p:par>
                            </p:childTnLst>
                          </p:cTn>
                        </p:par>
                        <p:par>
                          <p:cTn id="69" fill="hold">
                            <p:stCondLst>
                              <p:cond delay="15000"/>
                            </p:stCondLst>
                            <p:childTnLst>
                              <p:par>
                                <p:cTn id="70" presetID="9" presetClass="exit" presetSubtype="0" fill="hold" grpId="1" nodeType="afterEffect">
                                  <p:stCondLst>
                                    <p:cond delay="0"/>
                                  </p:stCondLst>
                                  <p:childTnLst>
                                    <p:animEffect transition="out" filter="dissolve">
                                      <p:cBhvr>
                                        <p:cTn id="71" dur="500"/>
                                        <p:tgtEl>
                                          <p:spTgt spid="10"/>
                                        </p:tgtEl>
                                      </p:cBhvr>
                                    </p:animEffect>
                                    <p:set>
                                      <p:cBhvr>
                                        <p:cTn id="72" dur="1" fill="hold">
                                          <p:stCondLst>
                                            <p:cond delay="499"/>
                                          </p:stCondLst>
                                        </p:cTn>
                                        <p:tgtEl>
                                          <p:spTgt spid="10"/>
                                        </p:tgtEl>
                                        <p:attrNameLst>
                                          <p:attrName>style.visibility</p:attrName>
                                        </p:attrNameLst>
                                      </p:cBhvr>
                                      <p:to>
                                        <p:strVal val="hidden"/>
                                      </p:to>
                                    </p:set>
                                  </p:childTnLst>
                                </p:cTn>
                              </p:par>
                            </p:childTnLst>
                          </p:cTn>
                        </p:par>
                        <p:par>
                          <p:cTn id="73" fill="hold">
                            <p:stCondLst>
                              <p:cond delay="15500"/>
                            </p:stCondLst>
                            <p:childTnLst>
                              <p:par>
                                <p:cTn id="74" presetID="9" presetClass="exit" presetSubtype="0" fill="hold" grpId="1" nodeType="afterEffect">
                                  <p:stCondLst>
                                    <p:cond delay="0"/>
                                  </p:stCondLst>
                                  <p:childTnLst>
                                    <p:animEffect transition="out" filter="dissolve">
                                      <p:cBhvr>
                                        <p:cTn id="75" dur="500"/>
                                        <p:tgtEl>
                                          <p:spTgt spid="11"/>
                                        </p:tgtEl>
                                      </p:cBhvr>
                                    </p:animEffect>
                                    <p:set>
                                      <p:cBhvr>
                                        <p:cTn id="76" dur="1" fill="hold">
                                          <p:stCondLst>
                                            <p:cond delay="499"/>
                                          </p:stCondLst>
                                        </p:cTn>
                                        <p:tgtEl>
                                          <p:spTgt spid="11"/>
                                        </p:tgtEl>
                                        <p:attrNameLst>
                                          <p:attrName>style.visibility</p:attrName>
                                        </p:attrNameLst>
                                      </p:cBhvr>
                                      <p:to>
                                        <p:strVal val="hidden"/>
                                      </p:to>
                                    </p:set>
                                  </p:childTnLst>
                                </p:cTn>
                              </p:par>
                            </p:childTnLst>
                          </p:cTn>
                        </p:par>
                        <p:par>
                          <p:cTn id="77" fill="hold">
                            <p:stCondLst>
                              <p:cond delay="16000"/>
                            </p:stCondLst>
                            <p:childTnLst>
                              <p:par>
                                <p:cTn id="78" presetID="9" presetClass="exit" presetSubtype="0" fill="hold" grpId="1" nodeType="afterEffect">
                                  <p:stCondLst>
                                    <p:cond delay="0"/>
                                  </p:stCondLst>
                                  <p:childTnLst>
                                    <p:animEffect transition="out" filter="dissolve">
                                      <p:cBhvr>
                                        <p:cTn id="79" dur="500"/>
                                        <p:tgtEl>
                                          <p:spTgt spid="4"/>
                                        </p:tgtEl>
                                      </p:cBhvr>
                                    </p:animEffect>
                                    <p:set>
                                      <p:cBhvr>
                                        <p:cTn id="80"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animBg="1"/>
      <p:bldP spid="8" grpId="1" animBg="1"/>
      <p:bldP spid="9" grpId="0" animBg="1"/>
      <p:bldP spid="9" grpId="1" animBg="1"/>
      <p:bldP spid="10" grpId="0" animBg="1"/>
      <p:bldP spid="10" grpId="1" animBg="1"/>
      <p:bldP spid="11" grpId="0" animBg="1"/>
      <p:bldP spid="11" grpId="1" animBg="1"/>
      <p:bldP spid="4" grpId="0" animBg="1"/>
      <p:bldP spid="4"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1.2 Practice</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a:t>There are more than two legal standards and more than two visible standards.</a:t>
            </a:r>
          </a:p>
        </p:txBody>
      </p:sp>
      <p:sp>
        <p:nvSpPr>
          <p:cNvPr id="8" name="Text Placeholder 7"/>
          <p:cNvSpPr>
            <a:spLocks noGrp="1"/>
          </p:cNvSpPr>
          <p:nvPr>
            <p:ph type="body" sz="quarter" idx="16"/>
          </p:nvPr>
        </p:nvSpPr>
        <p:spPr/>
        <p:txBody>
          <a:bodyPr anchor="ctr"/>
          <a:lstStyle/>
          <a:p>
            <a:pPr algn="ctr"/>
            <a:r>
              <a:rPr lang="en-US" dirty="0"/>
              <a:t>Choose the answer that includes all standards that are currently visible to customers on </a:t>
            </a:r>
            <a:r>
              <a:rPr lang="en-US" dirty="0" err="1" smtClean="0"/>
              <a:t>ibm.com</a:t>
            </a:r>
            <a:endParaRPr lang="en-US" dirty="0"/>
          </a:p>
        </p:txBody>
      </p:sp>
      <p:sp>
        <p:nvSpPr>
          <p:cNvPr id="4" name="Frame 3"/>
          <p:cNvSpPr/>
          <p:nvPr/>
        </p:nvSpPr>
        <p:spPr>
          <a:xfrm>
            <a:off x="4060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7" name="Text Placeholder 7"/>
          <p:cNvSpPr>
            <a:spLocks noGrp="1"/>
          </p:cNvSpPr>
          <p:nvPr>
            <p:ph type="body" sz="quarter" idx="14"/>
          </p:nvPr>
        </p:nvSpPr>
        <p:spPr>
          <a:xfrm>
            <a:off x="1709985" y="5354528"/>
            <a:ext cx="3680189" cy="680643"/>
          </a:xfrm>
        </p:spPr>
        <p:txBody>
          <a:bodyPr/>
          <a:lstStyle/>
          <a:p>
            <a:r>
              <a:rPr lang="en-US" dirty="0" smtClean="0"/>
              <a:t>v17, v17e, v18</a:t>
            </a:r>
            <a:endParaRPr lang="en-US" dirty="0"/>
          </a:p>
        </p:txBody>
      </p:sp>
      <p:sp>
        <p:nvSpPr>
          <p:cNvPr id="18" name="Text Placeholder 8"/>
          <p:cNvSpPr>
            <a:spLocks noGrp="1"/>
          </p:cNvSpPr>
          <p:nvPr>
            <p:ph type="body" sz="quarter" idx="15"/>
          </p:nvPr>
        </p:nvSpPr>
        <p:spPr>
          <a:xfrm>
            <a:off x="1709985" y="4459516"/>
            <a:ext cx="3680189" cy="680643"/>
          </a:xfrm>
        </p:spPr>
        <p:txBody>
          <a:bodyPr/>
          <a:lstStyle/>
          <a:p>
            <a:r>
              <a:rPr lang="en-US" dirty="0"/>
              <a:t>v</a:t>
            </a:r>
            <a:r>
              <a:rPr lang="en-US" dirty="0" smtClean="0"/>
              <a:t>16, v17, v17e, v18</a:t>
            </a:r>
            <a:endParaRPr lang="en-US" dirty="0"/>
          </a:p>
        </p:txBody>
      </p:sp>
      <p:sp>
        <p:nvSpPr>
          <p:cNvPr id="19"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17, v18</a:t>
            </a:r>
            <a:endParaRPr lang="en-US" dirty="0"/>
          </a:p>
        </p:txBody>
      </p:sp>
      <p:sp>
        <p:nvSpPr>
          <p:cNvPr id="20"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16, v17, v18</a:t>
            </a:r>
            <a:endParaRPr lang="en-US" dirty="0"/>
          </a:p>
        </p:txBody>
      </p:sp>
      <p:sp>
        <p:nvSpPr>
          <p:cNvPr id="21" name="Text Placeholder 8"/>
          <p:cNvSpPr>
            <a:spLocks noGrp="1"/>
          </p:cNvSpPr>
          <p:nvPr>
            <p:ph type="body" sz="quarter" idx="15"/>
          </p:nvPr>
        </p:nvSpPr>
        <p:spPr>
          <a:xfrm>
            <a:off x="1709985" y="4459516"/>
            <a:ext cx="3680189" cy="680643"/>
          </a:xfrm>
        </p:spPr>
        <p:txBody>
          <a:bodyPr/>
          <a:lstStyle/>
          <a:p>
            <a:r>
              <a:rPr lang="en-US" dirty="0"/>
              <a:t>v</a:t>
            </a:r>
            <a:r>
              <a:rPr lang="en-US" dirty="0" smtClean="0"/>
              <a:t>16, v17, v17e, v18</a:t>
            </a:r>
            <a:endParaRPr lang="en-US" dirty="0"/>
          </a:p>
        </p:txBody>
      </p:sp>
      <p:sp>
        <p:nvSpPr>
          <p:cNvPr id="22"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17, v18</a:t>
            </a:r>
            <a:endParaRPr lang="en-US" dirty="0"/>
          </a:p>
        </p:txBody>
      </p:sp>
      <p:sp>
        <p:nvSpPr>
          <p:cNvPr id="23" name="Rectangle 22">
            <a:hlinkClick r:id="rId2"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hlinkClick r:id="rId3" action="ppaction://hlinksldjump"/>
          </p:cNvPr>
          <p:cNvSpPr/>
          <p:nvPr/>
        </p:nvSpPr>
        <p:spPr>
          <a:xfrm>
            <a:off x="1709981" y="5357460"/>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hlinkClick r:id="rId4" action="ppaction://hlinksldjump"/>
          </p:cNvPr>
          <p:cNvSpPr/>
          <p:nvPr/>
        </p:nvSpPr>
        <p:spPr>
          <a:xfrm>
            <a:off x="1698744" y="445951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hlinkClick r:id="rId5"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ame 27"/>
          <p:cNvSpPr/>
          <p:nvPr/>
        </p:nvSpPr>
        <p:spPr>
          <a:xfrm>
            <a:off x="1696895" y="2703065"/>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24135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1.2 Practice</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a:t>It is true that v16 pages still exist on </a:t>
            </a:r>
            <a:r>
              <a:rPr lang="en-US" dirty="0" err="1"/>
              <a:t>ibm.com</a:t>
            </a:r>
            <a:r>
              <a:rPr lang="en-US" dirty="0"/>
              <a:t>. But there are other types of pages visible as well</a:t>
            </a:r>
            <a:r>
              <a:rPr lang="en-US" dirty="0" smtClean="0"/>
              <a:t>. Think “enhanced”.</a:t>
            </a:r>
            <a:endParaRPr lang="en-US" dirty="0"/>
          </a:p>
        </p:txBody>
      </p:sp>
      <p:sp>
        <p:nvSpPr>
          <p:cNvPr id="8" name="Text Placeholder 7"/>
          <p:cNvSpPr>
            <a:spLocks noGrp="1"/>
          </p:cNvSpPr>
          <p:nvPr>
            <p:ph type="body" sz="quarter" idx="16"/>
          </p:nvPr>
        </p:nvSpPr>
        <p:spPr/>
        <p:txBody>
          <a:bodyPr anchor="ctr"/>
          <a:lstStyle/>
          <a:p>
            <a:pPr algn="ctr"/>
            <a:r>
              <a:rPr lang="en-US" dirty="0"/>
              <a:t>Choose the answer that includes all standards that are currently visible to customers on </a:t>
            </a:r>
            <a:r>
              <a:rPr lang="en-US" dirty="0" err="1" smtClean="0"/>
              <a:t>ibm.com</a:t>
            </a:r>
            <a:endParaRPr lang="en-US" dirty="0"/>
          </a:p>
        </p:txBody>
      </p:sp>
      <p:sp>
        <p:nvSpPr>
          <p:cNvPr id="4" name="Frame 3"/>
          <p:cNvSpPr/>
          <p:nvPr/>
        </p:nvSpPr>
        <p:spPr>
          <a:xfrm>
            <a:off x="4060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7" name="Text Placeholder 7"/>
          <p:cNvSpPr>
            <a:spLocks noGrp="1"/>
          </p:cNvSpPr>
          <p:nvPr>
            <p:ph type="body" sz="quarter" idx="14"/>
          </p:nvPr>
        </p:nvSpPr>
        <p:spPr>
          <a:xfrm>
            <a:off x="1709985" y="5354528"/>
            <a:ext cx="3680189" cy="680643"/>
          </a:xfrm>
        </p:spPr>
        <p:txBody>
          <a:bodyPr/>
          <a:lstStyle/>
          <a:p>
            <a:r>
              <a:rPr lang="en-US" dirty="0" smtClean="0"/>
              <a:t>v17, v17e, v18</a:t>
            </a:r>
            <a:endParaRPr lang="en-US" dirty="0"/>
          </a:p>
        </p:txBody>
      </p:sp>
      <p:sp>
        <p:nvSpPr>
          <p:cNvPr id="18" name="Text Placeholder 8"/>
          <p:cNvSpPr>
            <a:spLocks noGrp="1"/>
          </p:cNvSpPr>
          <p:nvPr>
            <p:ph type="body" sz="quarter" idx="15"/>
          </p:nvPr>
        </p:nvSpPr>
        <p:spPr>
          <a:xfrm>
            <a:off x="1709985" y="4459516"/>
            <a:ext cx="3680189" cy="680643"/>
          </a:xfrm>
        </p:spPr>
        <p:txBody>
          <a:bodyPr/>
          <a:lstStyle/>
          <a:p>
            <a:r>
              <a:rPr lang="en-US" dirty="0"/>
              <a:t>v</a:t>
            </a:r>
            <a:r>
              <a:rPr lang="en-US" dirty="0" smtClean="0"/>
              <a:t>16, v17, v17e, v18</a:t>
            </a:r>
            <a:endParaRPr lang="en-US" dirty="0"/>
          </a:p>
        </p:txBody>
      </p:sp>
      <p:sp>
        <p:nvSpPr>
          <p:cNvPr id="19"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17, v18</a:t>
            </a:r>
            <a:endParaRPr lang="en-US" dirty="0"/>
          </a:p>
        </p:txBody>
      </p:sp>
      <p:sp>
        <p:nvSpPr>
          <p:cNvPr id="20"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16, v17, v18</a:t>
            </a:r>
            <a:endParaRPr lang="en-US" dirty="0"/>
          </a:p>
        </p:txBody>
      </p:sp>
      <p:sp>
        <p:nvSpPr>
          <p:cNvPr id="11" name="Rectangle 10">
            <a:hlinkClick r:id="rId2" action="ppaction://hlinksldjump"/>
          </p:cNvPr>
          <p:cNvSpPr/>
          <p:nvPr/>
        </p:nvSpPr>
        <p:spPr>
          <a:xfrm>
            <a:off x="1698744" y="445951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hlinkClick r:id="rId3"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7"/>
          <p:cNvSpPr>
            <a:spLocks noGrp="1"/>
          </p:cNvSpPr>
          <p:nvPr>
            <p:ph type="body" sz="quarter" idx="14"/>
          </p:nvPr>
        </p:nvSpPr>
        <p:spPr>
          <a:xfrm>
            <a:off x="1709985" y="5354528"/>
            <a:ext cx="3680189" cy="680643"/>
          </a:xfrm>
        </p:spPr>
        <p:txBody>
          <a:bodyPr/>
          <a:lstStyle/>
          <a:p>
            <a:r>
              <a:rPr lang="en-US" dirty="0" smtClean="0"/>
              <a:t>v17, v17e, v18</a:t>
            </a:r>
            <a:endParaRPr lang="en-US" dirty="0"/>
          </a:p>
        </p:txBody>
      </p:sp>
      <p:sp>
        <p:nvSpPr>
          <p:cNvPr id="14" name="Rectangle 13">
            <a:hlinkClick r:id="rId4"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hlinkClick r:id="rId5" action="ppaction://hlinksldjump"/>
          </p:cNvPr>
          <p:cNvSpPr/>
          <p:nvPr/>
        </p:nvSpPr>
        <p:spPr>
          <a:xfrm>
            <a:off x="1709981" y="5357460"/>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ame 15"/>
          <p:cNvSpPr/>
          <p:nvPr/>
        </p:nvSpPr>
        <p:spPr>
          <a:xfrm>
            <a:off x="1692201" y="3597544"/>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227751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1.2 Practice</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a:t>This is very close to true. But there are some stragglers of another template visible on </a:t>
            </a:r>
            <a:r>
              <a:rPr lang="en-US" dirty="0" err="1"/>
              <a:t>ibm.com</a:t>
            </a:r>
            <a:r>
              <a:rPr lang="en-US" dirty="0"/>
              <a:t>.</a:t>
            </a:r>
          </a:p>
        </p:txBody>
      </p:sp>
      <p:sp>
        <p:nvSpPr>
          <p:cNvPr id="8" name="Text Placeholder 7"/>
          <p:cNvSpPr>
            <a:spLocks noGrp="1"/>
          </p:cNvSpPr>
          <p:nvPr>
            <p:ph type="body" sz="quarter" idx="16"/>
          </p:nvPr>
        </p:nvSpPr>
        <p:spPr/>
        <p:txBody>
          <a:bodyPr anchor="ctr"/>
          <a:lstStyle/>
          <a:p>
            <a:pPr algn="ctr"/>
            <a:r>
              <a:rPr lang="en-US" dirty="0"/>
              <a:t>Choose the answer that includes all standards that are currently visible to customers on </a:t>
            </a:r>
            <a:r>
              <a:rPr lang="en-US" dirty="0" err="1" smtClean="0"/>
              <a:t>ibm.com</a:t>
            </a:r>
            <a:endParaRPr lang="en-US" dirty="0"/>
          </a:p>
        </p:txBody>
      </p:sp>
      <p:sp>
        <p:nvSpPr>
          <p:cNvPr id="4" name="Frame 3"/>
          <p:cNvSpPr/>
          <p:nvPr/>
        </p:nvSpPr>
        <p:spPr>
          <a:xfrm>
            <a:off x="4060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7" name="Text Placeholder 7"/>
          <p:cNvSpPr>
            <a:spLocks noGrp="1"/>
          </p:cNvSpPr>
          <p:nvPr>
            <p:ph type="body" sz="quarter" idx="14"/>
          </p:nvPr>
        </p:nvSpPr>
        <p:spPr>
          <a:xfrm>
            <a:off x="1709985" y="5354528"/>
            <a:ext cx="3680189" cy="680643"/>
          </a:xfrm>
        </p:spPr>
        <p:txBody>
          <a:bodyPr/>
          <a:lstStyle/>
          <a:p>
            <a:r>
              <a:rPr lang="en-US" dirty="0" smtClean="0"/>
              <a:t>v17, v17e, v18</a:t>
            </a:r>
            <a:endParaRPr lang="en-US" dirty="0"/>
          </a:p>
        </p:txBody>
      </p:sp>
      <p:sp>
        <p:nvSpPr>
          <p:cNvPr id="18" name="Text Placeholder 8"/>
          <p:cNvSpPr>
            <a:spLocks noGrp="1"/>
          </p:cNvSpPr>
          <p:nvPr>
            <p:ph type="body" sz="quarter" idx="15"/>
          </p:nvPr>
        </p:nvSpPr>
        <p:spPr>
          <a:xfrm>
            <a:off x="1709985" y="4459516"/>
            <a:ext cx="3680189" cy="680643"/>
          </a:xfrm>
        </p:spPr>
        <p:txBody>
          <a:bodyPr/>
          <a:lstStyle/>
          <a:p>
            <a:r>
              <a:rPr lang="en-US" dirty="0"/>
              <a:t>v</a:t>
            </a:r>
            <a:r>
              <a:rPr lang="en-US" dirty="0" smtClean="0"/>
              <a:t>16, v17, v17e, v18</a:t>
            </a:r>
            <a:endParaRPr lang="en-US" dirty="0"/>
          </a:p>
        </p:txBody>
      </p:sp>
      <p:sp>
        <p:nvSpPr>
          <p:cNvPr id="19"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17, v18</a:t>
            </a:r>
            <a:endParaRPr lang="en-US" dirty="0"/>
          </a:p>
        </p:txBody>
      </p:sp>
      <p:sp>
        <p:nvSpPr>
          <p:cNvPr id="20"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16, v17, v18</a:t>
            </a:r>
            <a:endParaRPr lang="en-US" dirty="0"/>
          </a:p>
        </p:txBody>
      </p:sp>
      <p:sp>
        <p:nvSpPr>
          <p:cNvPr id="11" name="Text Placeholder 8"/>
          <p:cNvSpPr>
            <a:spLocks noGrp="1"/>
          </p:cNvSpPr>
          <p:nvPr>
            <p:ph type="body" sz="quarter" idx="15"/>
          </p:nvPr>
        </p:nvSpPr>
        <p:spPr>
          <a:xfrm>
            <a:off x="1709985" y="4459516"/>
            <a:ext cx="3680189" cy="680643"/>
          </a:xfrm>
        </p:spPr>
        <p:txBody>
          <a:bodyPr/>
          <a:lstStyle/>
          <a:p>
            <a:r>
              <a:rPr lang="en-US" dirty="0"/>
              <a:t>v</a:t>
            </a:r>
            <a:r>
              <a:rPr lang="en-US" dirty="0" smtClean="0"/>
              <a:t>16, v17, v17e, v18</a:t>
            </a:r>
            <a:endParaRPr lang="en-US" dirty="0"/>
          </a:p>
        </p:txBody>
      </p:sp>
      <p:sp>
        <p:nvSpPr>
          <p:cNvPr id="12"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17, v18</a:t>
            </a:r>
            <a:endParaRPr lang="en-US" dirty="0"/>
          </a:p>
        </p:txBody>
      </p:sp>
      <p:sp>
        <p:nvSpPr>
          <p:cNvPr id="13" name="Rectangle 12">
            <a:hlinkClick r:id="rId2"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hlinkClick r:id="rId3" action="ppaction://hlinksldjump"/>
          </p:cNvPr>
          <p:cNvSpPr/>
          <p:nvPr/>
        </p:nvSpPr>
        <p:spPr>
          <a:xfrm>
            <a:off x="1709981" y="5357460"/>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hlinkClick r:id="rId4"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hlinkClick r:id="rId5" action="ppaction://hlinksldjump"/>
          </p:cNvPr>
          <p:cNvSpPr/>
          <p:nvPr/>
        </p:nvSpPr>
        <p:spPr>
          <a:xfrm>
            <a:off x="1698744" y="445951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ame 20"/>
          <p:cNvSpPr/>
          <p:nvPr/>
        </p:nvSpPr>
        <p:spPr>
          <a:xfrm>
            <a:off x="1695472" y="5351596"/>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144703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1.2 Practice</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a:t>There are four visible standards. But only three of them are allowed on </a:t>
            </a:r>
            <a:r>
              <a:rPr lang="en-US" dirty="0" err="1"/>
              <a:t>ibm.com</a:t>
            </a:r>
            <a:r>
              <a:rPr lang="en-US" dirty="0"/>
              <a:t>. v16 pages must be transitioned to v17 or v18</a:t>
            </a:r>
            <a:r>
              <a:rPr lang="en-US" dirty="0" smtClean="0"/>
              <a:t>.</a:t>
            </a:r>
            <a:endParaRPr lang="en-US" dirty="0"/>
          </a:p>
        </p:txBody>
      </p:sp>
      <p:sp>
        <p:nvSpPr>
          <p:cNvPr id="7" name="Text Placeholder 6"/>
          <p:cNvSpPr>
            <a:spLocks noGrp="1"/>
          </p:cNvSpPr>
          <p:nvPr>
            <p:ph type="body" sz="quarter" idx="16"/>
          </p:nvPr>
        </p:nvSpPr>
        <p:spPr/>
        <p:txBody>
          <a:bodyPr anchor="ctr"/>
          <a:lstStyle/>
          <a:p>
            <a:pPr algn="ctr"/>
            <a:r>
              <a:rPr lang="en-US" dirty="0" smtClean="0"/>
              <a:t>Choose the answer that includes all standards that are currently visible to customers on </a:t>
            </a:r>
            <a:r>
              <a:rPr lang="en-US" dirty="0" err="1" smtClean="0"/>
              <a:t>ibm.com</a:t>
            </a:r>
            <a:endParaRPr lang="en-US" dirty="0"/>
          </a:p>
        </p:txBody>
      </p:sp>
      <p:sp>
        <p:nvSpPr>
          <p:cNvPr id="4" name="Frame 3"/>
          <p:cNvSpPr/>
          <p:nvPr/>
        </p:nvSpPr>
        <p:spPr>
          <a:xfrm>
            <a:off x="4060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3" name="Text Placeholder 7"/>
          <p:cNvSpPr>
            <a:spLocks noGrp="1"/>
          </p:cNvSpPr>
          <p:nvPr>
            <p:ph type="body" sz="quarter" idx="14"/>
          </p:nvPr>
        </p:nvSpPr>
        <p:spPr>
          <a:xfrm>
            <a:off x="1709985" y="5354528"/>
            <a:ext cx="3680189" cy="680643"/>
          </a:xfrm>
        </p:spPr>
        <p:txBody>
          <a:bodyPr/>
          <a:lstStyle/>
          <a:p>
            <a:r>
              <a:rPr lang="en-US" dirty="0" smtClean="0"/>
              <a:t>v17, v17e, v18</a:t>
            </a:r>
            <a:endParaRPr lang="en-US" dirty="0"/>
          </a:p>
        </p:txBody>
      </p:sp>
      <p:sp>
        <p:nvSpPr>
          <p:cNvPr id="14" name="Text Placeholder 8"/>
          <p:cNvSpPr>
            <a:spLocks noGrp="1"/>
          </p:cNvSpPr>
          <p:nvPr>
            <p:ph type="body" sz="quarter" idx="15"/>
          </p:nvPr>
        </p:nvSpPr>
        <p:spPr>
          <a:xfrm>
            <a:off x="1709985" y="4459516"/>
            <a:ext cx="3680189" cy="680643"/>
          </a:xfrm>
        </p:spPr>
        <p:txBody>
          <a:bodyPr/>
          <a:lstStyle/>
          <a:p>
            <a:r>
              <a:rPr lang="en-US" dirty="0"/>
              <a:t>v</a:t>
            </a:r>
            <a:r>
              <a:rPr lang="en-US" dirty="0" smtClean="0"/>
              <a:t>16, v17, v17e, v18</a:t>
            </a:r>
            <a:endParaRPr lang="en-US" dirty="0"/>
          </a:p>
        </p:txBody>
      </p:sp>
      <p:sp>
        <p:nvSpPr>
          <p:cNvPr id="15"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17, v18</a:t>
            </a:r>
            <a:endParaRPr lang="en-US" dirty="0"/>
          </a:p>
        </p:txBody>
      </p:sp>
      <p:sp>
        <p:nvSpPr>
          <p:cNvPr id="16"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16, v17, v18</a:t>
            </a:r>
            <a:endParaRPr lang="en-US" dirty="0"/>
          </a:p>
        </p:txBody>
      </p:sp>
      <p:sp>
        <p:nvSpPr>
          <p:cNvPr id="17" name="Text Placeholder 8"/>
          <p:cNvSpPr>
            <a:spLocks noGrp="1"/>
          </p:cNvSpPr>
          <p:nvPr>
            <p:ph type="body" sz="quarter" idx="15"/>
          </p:nvPr>
        </p:nvSpPr>
        <p:spPr>
          <a:xfrm>
            <a:off x="1709985" y="4459516"/>
            <a:ext cx="3680189" cy="680643"/>
          </a:xfrm>
        </p:spPr>
        <p:txBody>
          <a:bodyPr/>
          <a:lstStyle/>
          <a:p>
            <a:r>
              <a:rPr lang="en-US" dirty="0"/>
              <a:t>v</a:t>
            </a:r>
            <a:r>
              <a:rPr lang="en-US" dirty="0" smtClean="0"/>
              <a:t>16, v17, v17e, v18</a:t>
            </a:r>
            <a:endParaRPr lang="en-US" dirty="0"/>
          </a:p>
        </p:txBody>
      </p:sp>
      <p:sp>
        <p:nvSpPr>
          <p:cNvPr id="18"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v</a:t>
            </a:r>
            <a:r>
              <a:rPr lang="en-US" dirty="0" smtClean="0"/>
              <a:t>17, v18</a:t>
            </a:r>
            <a:endParaRPr lang="en-US" dirty="0"/>
          </a:p>
        </p:txBody>
      </p:sp>
      <p:sp>
        <p:nvSpPr>
          <p:cNvPr id="19" name="Rectangle 18">
            <a:hlinkClick r:id="rId2" action="ppaction://hlinksldjump"/>
          </p:cNvPr>
          <p:cNvSpPr/>
          <p:nvPr/>
        </p:nvSpPr>
        <p:spPr>
          <a:xfrm>
            <a:off x="1709982"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hlinkClick r:id="rId3" action="ppaction://hlinksldjump"/>
          </p:cNvPr>
          <p:cNvSpPr/>
          <p:nvPr/>
        </p:nvSpPr>
        <p:spPr>
          <a:xfrm>
            <a:off x="1709981" y="5357460"/>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hlinkClick r:id="rId4" action="ppaction://hlinksldjump"/>
          </p:cNvPr>
          <p:cNvSpPr/>
          <p:nvPr/>
        </p:nvSpPr>
        <p:spPr>
          <a:xfrm>
            <a:off x="1698744" y="4459515"/>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5" action="ppaction://hlinksldjump"/>
          </p:cNvPr>
          <p:cNvSpPr/>
          <p:nvPr/>
        </p:nvSpPr>
        <p:spPr>
          <a:xfrm>
            <a:off x="1698744" y="269043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ame 22"/>
          <p:cNvSpPr/>
          <p:nvPr/>
        </p:nvSpPr>
        <p:spPr>
          <a:xfrm>
            <a:off x="1703438" y="4467012"/>
            <a:ext cx="3686732" cy="680643"/>
          </a:xfrm>
          <a:prstGeom prst="fram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74430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multiple standards</a:t>
            </a:r>
            <a:endParaRPr lang="en-US" dirty="0"/>
          </a:p>
        </p:txBody>
      </p:sp>
      <p:sp>
        <p:nvSpPr>
          <p:cNvPr id="3" name="Content Placeholder 2"/>
          <p:cNvSpPr>
            <a:spLocks noGrp="1"/>
          </p:cNvSpPr>
          <p:nvPr>
            <p:ph type="body" sz="quarter" idx="11"/>
          </p:nvPr>
        </p:nvSpPr>
        <p:spPr/>
        <p:txBody>
          <a:bodyPr>
            <a:normAutofit fontScale="92500" lnSpcReduction="20000"/>
          </a:bodyPr>
          <a:lstStyle/>
          <a:p>
            <a:r>
              <a:rPr lang="en-US" dirty="0" smtClean="0"/>
              <a:t>v17</a:t>
            </a:r>
            <a:endParaRPr lang="en-US" dirty="0"/>
          </a:p>
          <a:p>
            <a:pPr lvl="1"/>
            <a:r>
              <a:rPr lang="en-US" dirty="0" smtClean="0"/>
              <a:t>The vast majority of pages on </a:t>
            </a:r>
            <a:r>
              <a:rPr lang="en-US" dirty="0" err="1" smtClean="0"/>
              <a:t>ibm.com</a:t>
            </a:r>
            <a:r>
              <a:rPr lang="en-US" dirty="0" smtClean="0"/>
              <a:t> use v17</a:t>
            </a:r>
          </a:p>
          <a:p>
            <a:pPr lvl="1"/>
            <a:r>
              <a:rPr lang="en-US" dirty="0" smtClean="0"/>
              <a:t>v17 is being phased out and transitioned to v18</a:t>
            </a:r>
          </a:p>
          <a:p>
            <a:pPr lvl="1"/>
            <a:r>
              <a:rPr lang="en-US" dirty="0"/>
              <a:t>v</a:t>
            </a:r>
            <a:r>
              <a:rPr lang="en-US" dirty="0" smtClean="0"/>
              <a:t>17 has the most developed set of QA standards</a:t>
            </a:r>
          </a:p>
          <a:p>
            <a:pPr lvl="1"/>
            <a:r>
              <a:rPr lang="en-US" dirty="0" smtClean="0"/>
              <a:t>New pages should only be built with v17 in special circumstances</a:t>
            </a:r>
            <a:endParaRPr lang="en-US" dirty="0"/>
          </a:p>
          <a:p>
            <a:r>
              <a:rPr lang="en-US" dirty="0"/>
              <a:t>v</a:t>
            </a:r>
            <a:r>
              <a:rPr lang="en-US" dirty="0" smtClean="0"/>
              <a:t>17e</a:t>
            </a:r>
            <a:endParaRPr lang="en-US" dirty="0"/>
          </a:p>
          <a:p>
            <a:pPr lvl="1"/>
            <a:r>
              <a:rPr lang="en-US" dirty="0"/>
              <a:t>v</a:t>
            </a:r>
            <a:r>
              <a:rPr lang="en-US" dirty="0" smtClean="0"/>
              <a:t>17e is no longer allowed for new pages. v18 should be used instead.</a:t>
            </a:r>
          </a:p>
          <a:p>
            <a:pPr lvl="1"/>
            <a:r>
              <a:rPr lang="en-US" dirty="0" smtClean="0"/>
              <a:t>V17e is an enhanced version of v17 that was meant to provide advanced functionality while v18 was being developed.</a:t>
            </a:r>
            <a:endParaRPr lang="en-US" dirty="0"/>
          </a:p>
          <a:p>
            <a:r>
              <a:rPr lang="en-US" dirty="0" smtClean="0"/>
              <a:t>V18</a:t>
            </a:r>
            <a:endParaRPr lang="en-US" dirty="0"/>
          </a:p>
          <a:p>
            <a:pPr lvl="1"/>
            <a:r>
              <a:rPr lang="en-US" dirty="0"/>
              <a:t>v</a:t>
            </a:r>
            <a:r>
              <a:rPr lang="en-US" dirty="0" smtClean="0"/>
              <a:t>18 is the newest general use template</a:t>
            </a:r>
          </a:p>
          <a:p>
            <a:pPr lvl="1"/>
            <a:r>
              <a:rPr lang="en-US" dirty="0"/>
              <a:t>v</a:t>
            </a:r>
            <a:r>
              <a:rPr lang="en-US" dirty="0" smtClean="0"/>
              <a:t>18 no longer needs special permission to use on new pages</a:t>
            </a:r>
            <a:endParaRPr lang="en-US" dirty="0"/>
          </a:p>
          <a:p>
            <a:pPr lvl="1"/>
            <a:r>
              <a:rPr lang="en-US" dirty="0"/>
              <a:t>v</a:t>
            </a:r>
            <a:r>
              <a:rPr lang="en-US" dirty="0" smtClean="0"/>
              <a:t>18 provides the most advanced functionality of all the usable templates.</a:t>
            </a:r>
            <a:endParaRPr lang="en-US" dirty="0"/>
          </a:p>
        </p:txBody>
      </p:sp>
      <p:sp>
        <p:nvSpPr>
          <p:cNvPr id="4" name="Frame 3"/>
          <p:cNvSpPr/>
          <p:nvPr/>
        </p:nvSpPr>
        <p:spPr>
          <a:xfrm>
            <a:off x="5200650"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33607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multiple standards</a:t>
            </a:r>
            <a:endParaRPr lang="en-US" dirty="0"/>
          </a:p>
        </p:txBody>
      </p:sp>
      <p:sp>
        <p:nvSpPr>
          <p:cNvPr id="3" name="Content Placeholder 2"/>
          <p:cNvSpPr>
            <a:spLocks noGrp="1"/>
          </p:cNvSpPr>
          <p:nvPr>
            <p:ph type="body" sz="quarter" idx="11"/>
          </p:nvPr>
        </p:nvSpPr>
        <p:spPr/>
        <p:txBody>
          <a:bodyPr>
            <a:normAutofit/>
          </a:bodyPr>
          <a:lstStyle/>
          <a:p>
            <a:r>
              <a:rPr lang="en-US" dirty="0" smtClean="0"/>
              <a:t>Please fill in this template on a piece of paper or external spreadsheet for each of the templates to use as a reference.</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78156728"/>
              </p:ext>
            </p:extLst>
          </p:nvPr>
        </p:nvGraphicFramePr>
        <p:xfrm>
          <a:off x="131735" y="3111500"/>
          <a:ext cx="11933694" cy="3200400"/>
        </p:xfrm>
        <a:graphic>
          <a:graphicData uri="http://schemas.openxmlformats.org/drawingml/2006/table">
            <a:tbl>
              <a:tblPr firstRow="1" firstCol="1" bandRow="1">
                <a:tableStyleId>{5C22544A-7EE6-4342-B048-85BDC9FD1C3A}</a:tableStyleId>
              </a:tblPr>
              <a:tblGrid>
                <a:gridCol w="1988949"/>
                <a:gridCol w="1988949"/>
                <a:gridCol w="1988949"/>
                <a:gridCol w="1988949"/>
                <a:gridCol w="1988949"/>
                <a:gridCol w="1988949"/>
              </a:tblGrid>
              <a:tr h="64008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Still</a:t>
                      </a:r>
                      <a:r>
                        <a:rPr lang="en-US" baseline="0" dirty="0" smtClean="0"/>
                        <a:t> in Use</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For new pages?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Must be transitioned</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Needs special permission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Advanced</a:t>
                      </a:r>
                      <a:r>
                        <a:rPr lang="en-US" baseline="0" dirty="0" smtClean="0"/>
                        <a:t> functionality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80">
                <a:tc>
                  <a:txBody>
                    <a:bodyPr/>
                    <a:lstStyle/>
                    <a:p>
                      <a:pPr algn="ctr"/>
                      <a:r>
                        <a:rPr lang="en-US" dirty="0" smtClean="0"/>
                        <a:t>v16</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80">
                <a:tc>
                  <a:txBody>
                    <a:bodyPr/>
                    <a:lstStyle/>
                    <a:p>
                      <a:pPr algn="ctr"/>
                      <a:r>
                        <a:rPr lang="en-US" dirty="0" smtClean="0"/>
                        <a:t>v17</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80">
                <a:tc>
                  <a:txBody>
                    <a:bodyPr/>
                    <a:lstStyle/>
                    <a:p>
                      <a:pPr algn="ctr"/>
                      <a:r>
                        <a:rPr lang="en-US" dirty="0" smtClean="0"/>
                        <a:t>v17e</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80">
                <a:tc>
                  <a:txBody>
                    <a:bodyPr/>
                    <a:lstStyle/>
                    <a:p>
                      <a:pPr algn="ctr"/>
                      <a:r>
                        <a:rPr lang="en-US" dirty="0" smtClean="0"/>
                        <a:t>v18</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Frame 4"/>
          <p:cNvSpPr/>
          <p:nvPr/>
        </p:nvSpPr>
        <p:spPr>
          <a:xfrm>
            <a:off x="5200650"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251258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1</a:t>
            </a:r>
            <a:endParaRPr lang="en-US" dirty="0"/>
          </a:p>
        </p:txBody>
      </p:sp>
      <p:sp>
        <p:nvSpPr>
          <p:cNvPr id="3" name="Content Placeholder 2"/>
          <p:cNvSpPr>
            <a:spLocks noGrp="1"/>
          </p:cNvSpPr>
          <p:nvPr>
            <p:ph type="body" sz="quarter" idx="10"/>
          </p:nvPr>
        </p:nvSpPr>
        <p:spPr/>
        <p:txBody>
          <a:bodyPr/>
          <a:lstStyle/>
          <a:p>
            <a:r>
              <a:rPr lang="en-US" dirty="0" smtClean="0"/>
              <a:t>Is the statement True or False?</a:t>
            </a:r>
            <a:endParaRPr lang="en-US" dirty="0"/>
          </a:p>
        </p:txBody>
      </p:sp>
      <p:sp>
        <p:nvSpPr>
          <p:cNvPr id="10" name="Text Placeholder 9"/>
          <p:cNvSpPr>
            <a:spLocks noGrp="1"/>
          </p:cNvSpPr>
          <p:nvPr>
            <p:ph type="body" sz="quarter" idx="11"/>
          </p:nvPr>
        </p:nvSpPr>
        <p:spPr/>
        <p:txBody>
          <a:bodyPr anchor="ctr"/>
          <a:lstStyle/>
          <a:p>
            <a:pPr algn="ctr"/>
            <a:endParaRPr lang="en-US" dirty="0"/>
          </a:p>
        </p:txBody>
      </p:sp>
      <p:sp>
        <p:nvSpPr>
          <p:cNvPr id="13" name="Text Placeholder 12"/>
          <p:cNvSpPr>
            <a:spLocks noGrp="1"/>
          </p:cNvSpPr>
          <p:nvPr>
            <p:ph type="body" sz="quarter" idx="12"/>
          </p:nvPr>
        </p:nvSpPr>
        <p:spPr/>
        <p:txBody>
          <a:bodyPr/>
          <a:lstStyle/>
          <a:p>
            <a:endParaRPr lang="en-US"/>
          </a:p>
        </p:txBody>
      </p:sp>
      <p:sp>
        <p:nvSpPr>
          <p:cNvPr id="14" name="Text Placeholder 13"/>
          <p:cNvSpPr>
            <a:spLocks noGrp="1"/>
          </p:cNvSpPr>
          <p:nvPr>
            <p:ph type="body" sz="quarter" idx="13"/>
          </p:nvPr>
        </p:nvSpPr>
        <p:spPr/>
        <p:txBody>
          <a:bodyPr/>
          <a:lstStyle/>
          <a:p>
            <a:endParaRPr lang="en-US"/>
          </a:p>
        </p:txBody>
      </p:sp>
      <p:sp>
        <p:nvSpPr>
          <p:cNvPr id="15" name="Text Placeholder 14"/>
          <p:cNvSpPr>
            <a:spLocks noGrp="1"/>
          </p:cNvSpPr>
          <p:nvPr>
            <p:ph type="body" sz="quarter" idx="16"/>
          </p:nvPr>
        </p:nvSpPr>
        <p:spPr/>
        <p:txBody>
          <a:bodyPr anchor="ctr"/>
          <a:lstStyle/>
          <a:p>
            <a:pPr algn="ctr"/>
            <a:r>
              <a:rPr lang="en-US" dirty="0"/>
              <a:t>v17 is being phased out as the default template for new pages</a:t>
            </a:r>
            <a:r>
              <a:rPr lang="en-US" dirty="0" smtClean="0"/>
              <a:t>.</a:t>
            </a:r>
            <a:endParaRPr lang="en-US" dirty="0"/>
          </a:p>
        </p:txBody>
      </p:sp>
      <p:sp>
        <p:nvSpPr>
          <p:cNvPr id="4" name="Frame 3"/>
          <p:cNvSpPr/>
          <p:nvPr/>
        </p:nvSpPr>
        <p:spPr>
          <a:xfrm>
            <a:off x="5205885" y="597690"/>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2"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2" name="Rectangle 21">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01192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1</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a:t>v</a:t>
            </a:r>
            <a:r>
              <a:rPr lang="en-US" dirty="0" smtClean="0"/>
              <a:t>17 has been the default but there is a new king in town. </a:t>
            </a:r>
            <a:r>
              <a:rPr lang="en-US" dirty="0"/>
              <a:t>v</a:t>
            </a:r>
            <a:r>
              <a:rPr lang="en-US" dirty="0" smtClean="0"/>
              <a:t>18!</a:t>
            </a:r>
            <a:endParaRPr lang="en-US" dirty="0"/>
          </a:p>
        </p:txBody>
      </p:sp>
      <p:sp>
        <p:nvSpPr>
          <p:cNvPr id="11" name="Text Placeholder 10"/>
          <p:cNvSpPr>
            <a:spLocks noGrp="1"/>
          </p:cNvSpPr>
          <p:nvPr>
            <p:ph type="body" sz="quarter" idx="12"/>
          </p:nvPr>
        </p:nvSpPr>
        <p:spPr/>
        <p:txBody>
          <a:bodyPr anchor="ctr">
            <a:normAutofit/>
          </a:bodyPr>
          <a:lstStyle/>
          <a:p>
            <a:pPr algn="ctr"/>
            <a:endParaRPr lang="en-US" dirty="0"/>
          </a:p>
        </p:txBody>
      </p:sp>
      <p:sp>
        <p:nvSpPr>
          <p:cNvPr id="6" name="Text Placeholder 5"/>
          <p:cNvSpPr>
            <a:spLocks noGrp="1"/>
          </p:cNvSpPr>
          <p:nvPr>
            <p:ph type="body" sz="quarter" idx="13"/>
          </p:nvPr>
        </p:nvSpPr>
        <p:spPr/>
        <p:txBody>
          <a:bodyPr/>
          <a:lstStyle/>
          <a:p>
            <a:endParaRPr lang="en-US"/>
          </a:p>
        </p:txBody>
      </p:sp>
      <p:sp>
        <p:nvSpPr>
          <p:cNvPr id="7" name="Text Placeholder 6"/>
          <p:cNvSpPr>
            <a:spLocks noGrp="1"/>
          </p:cNvSpPr>
          <p:nvPr>
            <p:ph type="body" sz="quarter" idx="16"/>
          </p:nvPr>
        </p:nvSpPr>
        <p:spPr/>
        <p:txBody>
          <a:bodyPr anchor="ctr"/>
          <a:lstStyle/>
          <a:p>
            <a:pPr algn="ctr"/>
            <a:r>
              <a:rPr lang="en-US" dirty="0"/>
              <a:t>v17 is being phased out as the default template for new pages</a:t>
            </a:r>
            <a:r>
              <a:rPr lang="en-US" dirty="0" smtClean="0"/>
              <a:t>.</a:t>
            </a:r>
            <a:endParaRPr lang="en-US" dirty="0"/>
          </a:p>
        </p:txBody>
      </p:sp>
      <p:sp>
        <p:nvSpPr>
          <p:cNvPr id="4" name="Frame 3"/>
          <p:cNvSpPr/>
          <p:nvPr/>
        </p:nvSpPr>
        <p:spPr>
          <a:xfrm>
            <a:off x="5205884" y="58000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2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8" name="Rectangle 27">
            <a:hlinkClick r:id="rId2" action="ppaction://hlinksldjump"/>
          </p:cNvPr>
          <p:cNvSpPr/>
          <p:nvPr/>
        </p:nvSpPr>
        <p:spPr>
          <a:xfrm>
            <a:off x="1709981" y="2702154"/>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ame 29"/>
          <p:cNvSpPr/>
          <p:nvPr/>
        </p:nvSpPr>
        <p:spPr>
          <a:xfrm>
            <a:off x="1708677" y="3598093"/>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830722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1</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a:t>v</a:t>
            </a:r>
            <a:r>
              <a:rPr lang="en-US" dirty="0" smtClean="0"/>
              <a:t>17 is being phased out for v18. All pages should be transitioned to v18 over the next year.</a:t>
            </a:r>
            <a:endParaRPr lang="en-US" dirty="0"/>
          </a:p>
        </p:txBody>
      </p:sp>
      <p:sp>
        <p:nvSpPr>
          <p:cNvPr id="11" name="Text Placeholder 10"/>
          <p:cNvSpPr>
            <a:spLocks noGrp="1"/>
          </p:cNvSpPr>
          <p:nvPr>
            <p:ph type="body" sz="quarter" idx="16"/>
          </p:nvPr>
        </p:nvSpPr>
        <p:spPr/>
        <p:txBody>
          <a:bodyPr anchor="ctr"/>
          <a:lstStyle/>
          <a:p>
            <a:pPr algn="ctr"/>
            <a:r>
              <a:rPr lang="en-US" dirty="0"/>
              <a:t>v17 is being phased out as the default template for new pages.</a:t>
            </a:r>
          </a:p>
        </p:txBody>
      </p:sp>
      <p:sp>
        <p:nvSpPr>
          <p:cNvPr id="4" name="Frame 3"/>
          <p:cNvSpPr/>
          <p:nvPr/>
        </p:nvSpPr>
        <p:spPr>
          <a:xfrm>
            <a:off x="5205884" y="58000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4" name="Text Placeholder 12"/>
          <p:cNvSpPr>
            <a:spLocks noGrp="1"/>
          </p:cNvSpPr>
          <p:nvPr>
            <p:ph type="body" sz="quarter" idx="12"/>
          </p:nvPr>
        </p:nvSpPr>
        <p:spPr>
          <a:xfrm>
            <a:off x="1703438" y="2702154"/>
            <a:ext cx="3680189" cy="680643"/>
          </a:xfrm>
        </p:spPr>
        <p:txBody>
          <a:bodyPr/>
          <a:lstStyle/>
          <a:p>
            <a:endParaRPr lang="en-US"/>
          </a:p>
        </p:txBody>
      </p:sp>
      <p:sp>
        <p:nvSpPr>
          <p:cNvPr id="25" name="Text Placeholder 13"/>
          <p:cNvSpPr>
            <a:spLocks noGrp="1"/>
          </p:cNvSpPr>
          <p:nvPr>
            <p:ph type="body" sz="quarter" idx="13"/>
          </p:nvPr>
        </p:nvSpPr>
        <p:spPr>
          <a:xfrm>
            <a:off x="1709985" y="3599367"/>
            <a:ext cx="3680189" cy="680643"/>
          </a:xfrm>
        </p:spPr>
        <p:txBody>
          <a:bodyPr/>
          <a:lstStyle/>
          <a:p>
            <a:endParaRPr lang="en-US"/>
          </a:p>
        </p:txBody>
      </p:sp>
      <p:sp>
        <p:nvSpPr>
          <p:cNvPr id="2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2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8" name="Rectangle 27">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ame 29"/>
          <p:cNvSpPr/>
          <p:nvPr/>
        </p:nvSpPr>
        <p:spPr>
          <a:xfrm>
            <a:off x="1695472" y="2693549"/>
            <a:ext cx="3686732" cy="680643"/>
          </a:xfrm>
          <a:prstGeom prst="fram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059109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2</a:t>
            </a:r>
            <a:endParaRPr lang="en-US" dirty="0"/>
          </a:p>
        </p:txBody>
      </p:sp>
      <p:sp>
        <p:nvSpPr>
          <p:cNvPr id="3" name="Content Placeholder 2"/>
          <p:cNvSpPr>
            <a:spLocks noGrp="1"/>
          </p:cNvSpPr>
          <p:nvPr>
            <p:ph type="body" sz="quarter" idx="10"/>
          </p:nvPr>
        </p:nvSpPr>
        <p:spPr/>
        <p:txBody>
          <a:bodyPr/>
          <a:lstStyle/>
          <a:p>
            <a:r>
              <a:rPr lang="en-US" dirty="0" smtClean="0"/>
              <a:t>Is the statement True or False?</a:t>
            </a:r>
            <a:endParaRPr lang="en-US" dirty="0"/>
          </a:p>
        </p:txBody>
      </p:sp>
      <p:sp>
        <p:nvSpPr>
          <p:cNvPr id="10" name="Text Placeholder 9"/>
          <p:cNvSpPr>
            <a:spLocks noGrp="1"/>
          </p:cNvSpPr>
          <p:nvPr>
            <p:ph type="body" sz="quarter" idx="11"/>
          </p:nvPr>
        </p:nvSpPr>
        <p:spPr/>
        <p:txBody>
          <a:bodyPr anchor="ctr"/>
          <a:lstStyle/>
          <a:p>
            <a:pPr algn="ctr"/>
            <a:endParaRPr lang="en-US" dirty="0"/>
          </a:p>
        </p:txBody>
      </p:sp>
      <p:sp>
        <p:nvSpPr>
          <p:cNvPr id="13" name="Text Placeholder 12"/>
          <p:cNvSpPr>
            <a:spLocks noGrp="1"/>
          </p:cNvSpPr>
          <p:nvPr>
            <p:ph type="body" sz="quarter" idx="12"/>
          </p:nvPr>
        </p:nvSpPr>
        <p:spPr/>
        <p:txBody>
          <a:bodyPr/>
          <a:lstStyle/>
          <a:p>
            <a:endParaRPr lang="en-US"/>
          </a:p>
        </p:txBody>
      </p:sp>
      <p:sp>
        <p:nvSpPr>
          <p:cNvPr id="14" name="Text Placeholder 13"/>
          <p:cNvSpPr>
            <a:spLocks noGrp="1"/>
          </p:cNvSpPr>
          <p:nvPr>
            <p:ph type="body" sz="quarter" idx="13"/>
          </p:nvPr>
        </p:nvSpPr>
        <p:spPr/>
        <p:txBody>
          <a:bodyPr/>
          <a:lstStyle/>
          <a:p>
            <a:endParaRPr lang="en-US"/>
          </a:p>
        </p:txBody>
      </p:sp>
      <p:sp>
        <p:nvSpPr>
          <p:cNvPr id="15" name="Text Placeholder 14"/>
          <p:cNvSpPr>
            <a:spLocks noGrp="1"/>
          </p:cNvSpPr>
          <p:nvPr>
            <p:ph type="body" sz="quarter" idx="16"/>
          </p:nvPr>
        </p:nvSpPr>
        <p:spPr/>
        <p:txBody>
          <a:bodyPr anchor="ctr"/>
          <a:lstStyle/>
          <a:p>
            <a:pPr algn="ctr"/>
            <a:r>
              <a:rPr lang="en-US" dirty="0"/>
              <a:t>v17e is an enhanced version of v17.</a:t>
            </a:r>
          </a:p>
        </p:txBody>
      </p:sp>
      <p:sp>
        <p:nvSpPr>
          <p:cNvPr id="4" name="Frame 3"/>
          <p:cNvSpPr/>
          <p:nvPr/>
        </p:nvSpPr>
        <p:spPr>
          <a:xfrm>
            <a:off x="5205885" y="597690"/>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2"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2" name="Rectangle 21">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616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type="body" sz="quarter" idx="11"/>
          </p:nvPr>
        </p:nvSpPr>
        <p:spPr/>
        <p:txBody>
          <a:bodyPr anchor="ctr">
            <a:noAutofit/>
          </a:bodyPr>
          <a:lstStyle/>
          <a:p>
            <a:pPr marL="0" indent="0" algn="ctr">
              <a:buNone/>
            </a:pPr>
            <a:r>
              <a:rPr lang="en-US" sz="5400" dirty="0"/>
              <a:t>Following QA standards is one of IBM’s cardinal rules for web properties.</a:t>
            </a:r>
            <a:endParaRPr lang="en-US" sz="5400" dirty="0" smtClean="0"/>
          </a:p>
        </p:txBody>
      </p:sp>
      <p:sp>
        <p:nvSpPr>
          <p:cNvPr id="4" name="Frame 3"/>
          <p:cNvSpPr/>
          <p:nvPr/>
        </p:nvSpPr>
        <p:spPr>
          <a:xfrm>
            <a:off x="1463675" y="587861"/>
            <a:ext cx="1450974"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06741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2</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smtClean="0"/>
              <a:t>No, the “e” in v17e stands for enhanced.</a:t>
            </a:r>
            <a:endParaRPr lang="en-US" dirty="0"/>
          </a:p>
        </p:txBody>
      </p:sp>
      <p:sp>
        <p:nvSpPr>
          <p:cNvPr id="11" name="Text Placeholder 10"/>
          <p:cNvSpPr>
            <a:spLocks noGrp="1"/>
          </p:cNvSpPr>
          <p:nvPr>
            <p:ph type="body" sz="quarter" idx="12"/>
          </p:nvPr>
        </p:nvSpPr>
        <p:spPr/>
        <p:txBody>
          <a:bodyPr anchor="ctr">
            <a:normAutofit/>
          </a:bodyPr>
          <a:lstStyle/>
          <a:p>
            <a:pPr algn="ctr"/>
            <a:endParaRPr lang="en-US" dirty="0"/>
          </a:p>
        </p:txBody>
      </p:sp>
      <p:sp>
        <p:nvSpPr>
          <p:cNvPr id="6" name="Text Placeholder 5"/>
          <p:cNvSpPr>
            <a:spLocks noGrp="1"/>
          </p:cNvSpPr>
          <p:nvPr>
            <p:ph type="body" sz="quarter" idx="13"/>
          </p:nvPr>
        </p:nvSpPr>
        <p:spPr/>
        <p:txBody>
          <a:bodyPr/>
          <a:lstStyle/>
          <a:p>
            <a:endParaRPr lang="en-US"/>
          </a:p>
        </p:txBody>
      </p:sp>
      <p:sp>
        <p:nvSpPr>
          <p:cNvPr id="7" name="Text Placeholder 6"/>
          <p:cNvSpPr>
            <a:spLocks noGrp="1"/>
          </p:cNvSpPr>
          <p:nvPr>
            <p:ph type="body" sz="quarter" idx="16"/>
          </p:nvPr>
        </p:nvSpPr>
        <p:spPr/>
        <p:txBody>
          <a:bodyPr anchor="ctr"/>
          <a:lstStyle/>
          <a:p>
            <a:pPr algn="ctr"/>
            <a:r>
              <a:rPr lang="en-US" dirty="0"/>
              <a:t>v17e is an enhanced version of v17.</a:t>
            </a:r>
          </a:p>
        </p:txBody>
      </p:sp>
      <p:sp>
        <p:nvSpPr>
          <p:cNvPr id="4" name="Frame 3"/>
          <p:cNvSpPr/>
          <p:nvPr/>
        </p:nvSpPr>
        <p:spPr>
          <a:xfrm>
            <a:off x="5205884" y="58000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2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30" name="Frame 29"/>
          <p:cNvSpPr/>
          <p:nvPr/>
        </p:nvSpPr>
        <p:spPr>
          <a:xfrm>
            <a:off x="1700837" y="3601190"/>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4" name="Rectangle 13">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0487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2</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smtClean="0"/>
              <a:t>Yes, </a:t>
            </a:r>
            <a:r>
              <a:rPr lang="en-US" dirty="0"/>
              <a:t>the “e” in v17e stands for enhanced</a:t>
            </a:r>
            <a:r>
              <a:rPr lang="en-US" dirty="0" smtClean="0"/>
              <a:t>. Easy to remember, yes?</a:t>
            </a:r>
            <a:endParaRPr lang="en-US" dirty="0"/>
          </a:p>
        </p:txBody>
      </p:sp>
      <p:sp>
        <p:nvSpPr>
          <p:cNvPr id="11" name="Text Placeholder 10"/>
          <p:cNvSpPr>
            <a:spLocks noGrp="1"/>
          </p:cNvSpPr>
          <p:nvPr>
            <p:ph type="body" sz="quarter" idx="16"/>
          </p:nvPr>
        </p:nvSpPr>
        <p:spPr/>
        <p:txBody>
          <a:bodyPr anchor="ctr"/>
          <a:lstStyle/>
          <a:p>
            <a:pPr algn="ctr"/>
            <a:r>
              <a:rPr lang="en-US" dirty="0"/>
              <a:t>v17e is an enhanced version of v17.</a:t>
            </a:r>
          </a:p>
        </p:txBody>
      </p:sp>
      <p:sp>
        <p:nvSpPr>
          <p:cNvPr id="4" name="Frame 3"/>
          <p:cNvSpPr/>
          <p:nvPr/>
        </p:nvSpPr>
        <p:spPr>
          <a:xfrm>
            <a:off x="5205884" y="58000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701590" y="2699599"/>
            <a:ext cx="3686732" cy="680643"/>
          </a:xfrm>
          <a:prstGeom prst="fram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4" name="Text Placeholder 12"/>
          <p:cNvSpPr>
            <a:spLocks noGrp="1"/>
          </p:cNvSpPr>
          <p:nvPr>
            <p:ph type="body" sz="quarter" idx="12"/>
          </p:nvPr>
        </p:nvSpPr>
        <p:spPr>
          <a:xfrm>
            <a:off x="1703438" y="2702154"/>
            <a:ext cx="3680189" cy="680643"/>
          </a:xfrm>
        </p:spPr>
        <p:txBody>
          <a:bodyPr/>
          <a:lstStyle/>
          <a:p>
            <a:endParaRPr lang="en-US"/>
          </a:p>
        </p:txBody>
      </p:sp>
      <p:sp>
        <p:nvSpPr>
          <p:cNvPr id="15" name="Text Placeholder 13"/>
          <p:cNvSpPr>
            <a:spLocks noGrp="1"/>
          </p:cNvSpPr>
          <p:nvPr>
            <p:ph type="body" sz="quarter" idx="13"/>
          </p:nvPr>
        </p:nvSpPr>
        <p:spPr>
          <a:xfrm>
            <a:off x="1709985" y="3599367"/>
            <a:ext cx="3680189" cy="680643"/>
          </a:xfrm>
        </p:spPr>
        <p:txBody>
          <a:bodyPr/>
          <a:lstStyle/>
          <a:p>
            <a:endParaRPr lang="en-US"/>
          </a:p>
        </p:txBody>
      </p:sp>
      <p:sp>
        <p:nvSpPr>
          <p:cNvPr id="1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18" name="Rectangle 17">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69477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3</a:t>
            </a:r>
            <a:endParaRPr lang="en-US" dirty="0"/>
          </a:p>
        </p:txBody>
      </p:sp>
      <p:sp>
        <p:nvSpPr>
          <p:cNvPr id="3" name="Content Placeholder 2"/>
          <p:cNvSpPr>
            <a:spLocks noGrp="1"/>
          </p:cNvSpPr>
          <p:nvPr>
            <p:ph type="body" sz="quarter" idx="10"/>
          </p:nvPr>
        </p:nvSpPr>
        <p:spPr/>
        <p:txBody>
          <a:bodyPr/>
          <a:lstStyle/>
          <a:p>
            <a:r>
              <a:rPr lang="en-US" dirty="0" smtClean="0"/>
              <a:t>Is the statement True or False?</a:t>
            </a:r>
            <a:endParaRPr lang="en-US" dirty="0"/>
          </a:p>
        </p:txBody>
      </p:sp>
      <p:sp>
        <p:nvSpPr>
          <p:cNvPr id="10" name="Text Placeholder 9"/>
          <p:cNvSpPr>
            <a:spLocks noGrp="1"/>
          </p:cNvSpPr>
          <p:nvPr>
            <p:ph type="body" sz="quarter" idx="11"/>
          </p:nvPr>
        </p:nvSpPr>
        <p:spPr/>
        <p:txBody>
          <a:bodyPr anchor="ctr"/>
          <a:lstStyle/>
          <a:p>
            <a:pPr algn="ctr"/>
            <a:endParaRPr lang="en-US" dirty="0"/>
          </a:p>
        </p:txBody>
      </p:sp>
      <p:sp>
        <p:nvSpPr>
          <p:cNvPr id="13" name="Text Placeholder 12"/>
          <p:cNvSpPr>
            <a:spLocks noGrp="1"/>
          </p:cNvSpPr>
          <p:nvPr>
            <p:ph type="body" sz="quarter" idx="12"/>
          </p:nvPr>
        </p:nvSpPr>
        <p:spPr/>
        <p:txBody>
          <a:bodyPr/>
          <a:lstStyle/>
          <a:p>
            <a:endParaRPr lang="en-US"/>
          </a:p>
        </p:txBody>
      </p:sp>
      <p:sp>
        <p:nvSpPr>
          <p:cNvPr id="14" name="Text Placeholder 13"/>
          <p:cNvSpPr>
            <a:spLocks noGrp="1"/>
          </p:cNvSpPr>
          <p:nvPr>
            <p:ph type="body" sz="quarter" idx="13"/>
          </p:nvPr>
        </p:nvSpPr>
        <p:spPr/>
        <p:txBody>
          <a:bodyPr/>
          <a:lstStyle/>
          <a:p>
            <a:endParaRPr lang="en-US"/>
          </a:p>
        </p:txBody>
      </p:sp>
      <p:sp>
        <p:nvSpPr>
          <p:cNvPr id="15" name="Text Placeholder 14"/>
          <p:cNvSpPr>
            <a:spLocks noGrp="1"/>
          </p:cNvSpPr>
          <p:nvPr>
            <p:ph type="body" sz="quarter" idx="16"/>
          </p:nvPr>
        </p:nvSpPr>
        <p:spPr/>
        <p:txBody>
          <a:bodyPr anchor="ctr"/>
          <a:lstStyle/>
          <a:p>
            <a:pPr algn="ctr"/>
            <a:r>
              <a:rPr lang="en-US" dirty="0"/>
              <a:t>v18 requires special permission to use for new pages.</a:t>
            </a:r>
          </a:p>
        </p:txBody>
      </p:sp>
      <p:sp>
        <p:nvSpPr>
          <p:cNvPr id="4" name="Frame 3"/>
          <p:cNvSpPr/>
          <p:nvPr/>
        </p:nvSpPr>
        <p:spPr>
          <a:xfrm>
            <a:off x="5205885" y="597690"/>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2"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2" name="Rectangle 21">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84579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3</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smtClean="0"/>
              <a:t>Not anymore. All pages have permission to use v18 moving forward.</a:t>
            </a:r>
            <a:endParaRPr lang="en-US" dirty="0"/>
          </a:p>
        </p:txBody>
      </p:sp>
      <p:sp>
        <p:nvSpPr>
          <p:cNvPr id="7" name="Text Placeholder 6"/>
          <p:cNvSpPr>
            <a:spLocks noGrp="1"/>
          </p:cNvSpPr>
          <p:nvPr>
            <p:ph type="body" sz="quarter" idx="16"/>
          </p:nvPr>
        </p:nvSpPr>
        <p:spPr/>
        <p:txBody>
          <a:bodyPr anchor="ctr"/>
          <a:lstStyle/>
          <a:p>
            <a:pPr algn="ctr"/>
            <a:r>
              <a:rPr lang="en-US" dirty="0"/>
              <a:t>v18 requires special permission to use for new pages</a:t>
            </a:r>
            <a:r>
              <a:rPr lang="en-US" dirty="0" smtClean="0"/>
              <a:t>.</a:t>
            </a:r>
            <a:endParaRPr lang="en-US" dirty="0"/>
          </a:p>
        </p:txBody>
      </p:sp>
      <p:sp>
        <p:nvSpPr>
          <p:cNvPr id="4" name="Frame 3"/>
          <p:cNvSpPr/>
          <p:nvPr/>
        </p:nvSpPr>
        <p:spPr>
          <a:xfrm>
            <a:off x="5205884" y="58000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701590" y="2699221"/>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6" name="Text Placeholder 12"/>
          <p:cNvSpPr>
            <a:spLocks noGrp="1"/>
          </p:cNvSpPr>
          <p:nvPr>
            <p:ph type="body" sz="quarter" idx="12"/>
          </p:nvPr>
        </p:nvSpPr>
        <p:spPr>
          <a:xfrm>
            <a:off x="1703438" y="2702154"/>
            <a:ext cx="3680189" cy="680643"/>
          </a:xfrm>
        </p:spPr>
        <p:txBody>
          <a:bodyPr/>
          <a:lstStyle/>
          <a:p>
            <a:endParaRPr lang="en-US"/>
          </a:p>
        </p:txBody>
      </p:sp>
      <p:sp>
        <p:nvSpPr>
          <p:cNvPr id="17" name="Text Placeholder 13"/>
          <p:cNvSpPr>
            <a:spLocks noGrp="1"/>
          </p:cNvSpPr>
          <p:nvPr>
            <p:ph type="body" sz="quarter" idx="13"/>
          </p:nvPr>
        </p:nvSpPr>
        <p:spPr>
          <a:xfrm>
            <a:off x="1709985" y="3599367"/>
            <a:ext cx="3680189" cy="680643"/>
          </a:xfrm>
        </p:spPr>
        <p:txBody>
          <a:bodyPr/>
          <a:lstStyle/>
          <a:p>
            <a:endParaRPr lang="en-US"/>
          </a:p>
        </p:txBody>
      </p:sp>
      <p:sp>
        <p:nvSpPr>
          <p:cNvPr id="18"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9"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0" name="Rectangle 19">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47625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1.3 Practice 3</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a:t>v</a:t>
            </a:r>
            <a:r>
              <a:rPr lang="en-US" dirty="0" smtClean="0"/>
              <a:t>18 used to require special permission. But now that it is the default template it can be used at will.</a:t>
            </a:r>
            <a:endParaRPr lang="en-US" dirty="0"/>
          </a:p>
        </p:txBody>
      </p:sp>
      <p:sp>
        <p:nvSpPr>
          <p:cNvPr id="9" name="Text Placeholder 8"/>
          <p:cNvSpPr>
            <a:spLocks noGrp="1"/>
          </p:cNvSpPr>
          <p:nvPr>
            <p:ph type="body" sz="quarter" idx="16"/>
          </p:nvPr>
        </p:nvSpPr>
        <p:spPr/>
        <p:txBody>
          <a:bodyPr anchor="ctr"/>
          <a:lstStyle/>
          <a:p>
            <a:pPr algn="ctr"/>
            <a:r>
              <a:rPr lang="en-US" dirty="0"/>
              <a:t>v18 requires </a:t>
            </a:r>
            <a:r>
              <a:rPr lang="en-US" dirty="0" smtClean="0"/>
              <a:t>special </a:t>
            </a:r>
            <a:r>
              <a:rPr lang="en-US" dirty="0"/>
              <a:t>permission to use for new </a:t>
            </a:r>
            <a:r>
              <a:rPr lang="en-US" dirty="0" smtClean="0"/>
              <a:t>pages.</a:t>
            </a:r>
            <a:endParaRPr lang="en-US" dirty="0"/>
          </a:p>
        </p:txBody>
      </p:sp>
      <p:sp>
        <p:nvSpPr>
          <p:cNvPr id="4" name="Frame 3"/>
          <p:cNvSpPr/>
          <p:nvPr/>
        </p:nvSpPr>
        <p:spPr>
          <a:xfrm>
            <a:off x="5205884" y="58000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709981" y="3597166"/>
            <a:ext cx="3686732" cy="680643"/>
          </a:xfrm>
          <a:prstGeom prst="frame">
            <a:avLst/>
          </a:prstGeom>
          <a:solidFill>
            <a:schemeClr val="accent6"/>
          </a:solidFill>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7" name="Text Placeholder 12"/>
          <p:cNvSpPr>
            <a:spLocks noGrp="1"/>
          </p:cNvSpPr>
          <p:nvPr>
            <p:ph type="body" sz="quarter" idx="12"/>
          </p:nvPr>
        </p:nvSpPr>
        <p:spPr>
          <a:xfrm>
            <a:off x="1703438" y="2702154"/>
            <a:ext cx="3680189" cy="680643"/>
          </a:xfrm>
        </p:spPr>
        <p:txBody>
          <a:bodyPr/>
          <a:lstStyle/>
          <a:p>
            <a:endParaRPr lang="en-US"/>
          </a:p>
        </p:txBody>
      </p:sp>
      <p:sp>
        <p:nvSpPr>
          <p:cNvPr id="18" name="Text Placeholder 13"/>
          <p:cNvSpPr>
            <a:spLocks noGrp="1"/>
          </p:cNvSpPr>
          <p:nvPr>
            <p:ph type="body" sz="quarter" idx="13"/>
          </p:nvPr>
        </p:nvSpPr>
        <p:spPr>
          <a:xfrm>
            <a:off x="1709985" y="3599367"/>
            <a:ext cx="3680189" cy="680643"/>
          </a:xfrm>
        </p:spPr>
        <p:txBody>
          <a:bodyPr/>
          <a:lstStyle/>
          <a:p>
            <a:endParaRPr lang="en-US"/>
          </a:p>
        </p:txBody>
      </p:sp>
      <p:sp>
        <p:nvSpPr>
          <p:cNvPr id="19"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20"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1" name="Rectangle 20">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78745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QA important?</a:t>
            </a:r>
            <a:endParaRPr lang="en-US" dirty="0"/>
          </a:p>
        </p:txBody>
      </p:sp>
      <p:sp>
        <p:nvSpPr>
          <p:cNvPr id="3" name="Content Placeholder 2"/>
          <p:cNvSpPr>
            <a:spLocks noGrp="1"/>
          </p:cNvSpPr>
          <p:nvPr>
            <p:ph type="body" sz="quarter" idx="11"/>
          </p:nvPr>
        </p:nvSpPr>
        <p:spPr/>
        <p:txBody>
          <a:bodyPr>
            <a:normAutofit fontScale="85000" lnSpcReduction="20000"/>
          </a:bodyPr>
          <a:lstStyle/>
          <a:p>
            <a:r>
              <a:rPr lang="en-US" dirty="0" smtClean="0"/>
              <a:t>Because chaos is usually bad for business</a:t>
            </a:r>
          </a:p>
          <a:p>
            <a:r>
              <a:rPr lang="en-US" dirty="0" smtClean="0"/>
              <a:t>Before having hard and fast rules it was not uncommon to see two pages linked together on </a:t>
            </a:r>
            <a:r>
              <a:rPr lang="en-US" dirty="0" err="1" smtClean="0"/>
              <a:t>ibm.com</a:t>
            </a:r>
            <a:r>
              <a:rPr lang="en-US" dirty="0" smtClean="0"/>
              <a:t> that looked nothing alike and worse had completely different user interactions. </a:t>
            </a:r>
          </a:p>
          <a:p>
            <a:r>
              <a:rPr lang="en-US" dirty="0" smtClean="0"/>
              <a:t>It was like having a phone with two apps</a:t>
            </a:r>
          </a:p>
          <a:p>
            <a:pPr lvl="1"/>
            <a:r>
              <a:rPr lang="en-US" dirty="0" smtClean="0"/>
              <a:t>One app behaved like it was on an iPhone.</a:t>
            </a:r>
          </a:p>
          <a:p>
            <a:pPr lvl="1"/>
            <a:r>
              <a:rPr lang="en-US" dirty="0" smtClean="0"/>
              <a:t>The other app behaved like it was on an Android phone.</a:t>
            </a:r>
          </a:p>
          <a:p>
            <a:pPr lvl="1"/>
            <a:r>
              <a:rPr lang="en-US" dirty="0" smtClean="0"/>
              <a:t>This led to customers being dissatisfied, pages not working correctly, and customers giving up on the site and going to competitors.</a:t>
            </a:r>
          </a:p>
          <a:p>
            <a:r>
              <a:rPr lang="en-US" dirty="0" smtClean="0"/>
              <a:t>Tom combat this IBM came up with the first QA standards</a:t>
            </a:r>
          </a:p>
          <a:p>
            <a:pPr lvl="1"/>
            <a:r>
              <a:rPr lang="en-US" dirty="0" smtClean="0"/>
              <a:t>They were based on addressing three main concerns</a:t>
            </a:r>
          </a:p>
          <a:p>
            <a:pPr lvl="2"/>
            <a:r>
              <a:rPr lang="en-US" dirty="0" smtClean="0"/>
              <a:t>Efficiency</a:t>
            </a:r>
          </a:p>
          <a:p>
            <a:pPr lvl="2"/>
            <a:r>
              <a:rPr lang="en-US" dirty="0" smtClean="0"/>
              <a:t>Consistency</a:t>
            </a:r>
          </a:p>
          <a:p>
            <a:pPr lvl="2"/>
            <a:r>
              <a:rPr lang="en-US" dirty="0" smtClean="0"/>
              <a:t>Error reduction</a:t>
            </a:r>
            <a:endParaRPr lang="en-US" dirty="0"/>
          </a:p>
        </p:txBody>
      </p:sp>
      <p:sp>
        <p:nvSpPr>
          <p:cNvPr id="4" name="Frame 3"/>
          <p:cNvSpPr/>
          <p:nvPr/>
        </p:nvSpPr>
        <p:spPr>
          <a:xfrm>
            <a:off x="6346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742111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QA important?</a:t>
            </a:r>
          </a:p>
        </p:txBody>
      </p:sp>
      <p:sp>
        <p:nvSpPr>
          <p:cNvPr id="3" name="Content Placeholder 2"/>
          <p:cNvSpPr>
            <a:spLocks noGrp="1"/>
          </p:cNvSpPr>
          <p:nvPr>
            <p:ph type="body" sz="quarter" idx="11"/>
          </p:nvPr>
        </p:nvSpPr>
        <p:spPr/>
        <p:txBody>
          <a:bodyPr>
            <a:normAutofit/>
          </a:bodyPr>
          <a:lstStyle/>
          <a:p>
            <a:pPr marL="0" indent="0">
              <a:buNone/>
            </a:pPr>
            <a:r>
              <a:rPr lang="en-US" dirty="0" smtClean="0"/>
              <a:t>An easy way to remember the three main reason IBM has QA standards is to develop a mnemonic device. Try coming up with a series or words that form a memorable phrase using the first letter of the three reasons.</a:t>
            </a:r>
          </a:p>
          <a:p>
            <a:pPr marL="0" indent="0">
              <a:buNone/>
            </a:pPr>
            <a:endParaRPr lang="en-US" dirty="0"/>
          </a:p>
          <a:p>
            <a:pPr marL="0" indent="0">
              <a:buNone/>
            </a:pPr>
            <a:endParaRPr lang="en-US" dirty="0"/>
          </a:p>
        </p:txBody>
      </p:sp>
      <p:sp>
        <p:nvSpPr>
          <p:cNvPr id="4" name="TextBox 3"/>
          <p:cNvSpPr txBox="1"/>
          <p:nvPr/>
        </p:nvSpPr>
        <p:spPr>
          <a:xfrm>
            <a:off x="3919728" y="4173934"/>
            <a:ext cx="1969008" cy="923330"/>
          </a:xfrm>
          <a:prstGeom prst="rect">
            <a:avLst/>
          </a:prstGeom>
          <a:noFill/>
        </p:spPr>
        <p:txBody>
          <a:bodyPr wrap="square" rtlCol="0">
            <a:spAutoFit/>
          </a:bodyPr>
          <a:lstStyle/>
          <a:p>
            <a:r>
              <a:rPr lang="en-US" b="1" dirty="0">
                <a:solidFill>
                  <a:srgbClr val="FF0000"/>
                </a:solidFill>
              </a:rPr>
              <a:t>E</a:t>
            </a:r>
            <a:r>
              <a:rPr lang="en-US" dirty="0"/>
              <a:t>fficiency</a:t>
            </a:r>
          </a:p>
          <a:p>
            <a:r>
              <a:rPr lang="en-US" b="1" dirty="0">
                <a:solidFill>
                  <a:srgbClr val="FF0000"/>
                </a:solidFill>
              </a:rPr>
              <a:t>C</a:t>
            </a:r>
            <a:r>
              <a:rPr lang="en-US" dirty="0"/>
              <a:t>onsistency</a:t>
            </a:r>
          </a:p>
          <a:p>
            <a:r>
              <a:rPr lang="en-US" b="1" dirty="0">
                <a:solidFill>
                  <a:srgbClr val="FF0000"/>
                </a:solidFill>
              </a:rPr>
              <a:t>E</a:t>
            </a:r>
            <a:r>
              <a:rPr lang="en-US" dirty="0"/>
              <a:t>rror </a:t>
            </a:r>
            <a:r>
              <a:rPr lang="en-US" b="1" dirty="0">
                <a:solidFill>
                  <a:srgbClr val="FF0000"/>
                </a:solidFill>
              </a:rPr>
              <a:t>r</a:t>
            </a:r>
            <a:r>
              <a:rPr lang="en-US" dirty="0"/>
              <a:t>eduction</a:t>
            </a:r>
          </a:p>
        </p:txBody>
      </p:sp>
      <p:sp>
        <p:nvSpPr>
          <p:cNvPr id="5" name="TextBox 4"/>
          <p:cNvSpPr txBox="1"/>
          <p:nvPr/>
        </p:nvSpPr>
        <p:spPr>
          <a:xfrm>
            <a:off x="6346825" y="4450933"/>
            <a:ext cx="2268121" cy="369332"/>
          </a:xfrm>
          <a:prstGeom prst="rect">
            <a:avLst/>
          </a:prstGeom>
          <a:noFill/>
        </p:spPr>
        <p:txBody>
          <a:bodyPr wrap="none" rtlCol="0">
            <a:spAutoFit/>
          </a:bodyPr>
          <a:lstStyle/>
          <a:p>
            <a:r>
              <a:rPr lang="en-US" b="1" dirty="0" smtClean="0">
                <a:solidFill>
                  <a:srgbClr val="FF0000"/>
                </a:solidFill>
              </a:rPr>
              <a:t>E</a:t>
            </a:r>
            <a:r>
              <a:rPr lang="en-US" dirty="0" smtClean="0"/>
              <a:t>very </a:t>
            </a:r>
            <a:r>
              <a:rPr lang="en-US" b="1" dirty="0" smtClean="0">
                <a:solidFill>
                  <a:srgbClr val="FF0000"/>
                </a:solidFill>
              </a:rPr>
              <a:t>C</a:t>
            </a:r>
            <a:r>
              <a:rPr lang="en-US" dirty="0" smtClean="0"/>
              <a:t>at </a:t>
            </a:r>
            <a:r>
              <a:rPr lang="en-US" b="1" dirty="0" smtClean="0">
                <a:solidFill>
                  <a:srgbClr val="FF0000"/>
                </a:solidFill>
              </a:rPr>
              <a:t>E</a:t>
            </a:r>
            <a:r>
              <a:rPr lang="en-US" dirty="0" smtClean="0"/>
              <a:t>ats </a:t>
            </a:r>
            <a:r>
              <a:rPr lang="en-US" b="1" dirty="0" smtClean="0">
                <a:solidFill>
                  <a:srgbClr val="FF0000"/>
                </a:solidFill>
              </a:rPr>
              <a:t>R</a:t>
            </a:r>
            <a:r>
              <a:rPr lang="en-US" dirty="0" smtClean="0"/>
              <a:t>amen </a:t>
            </a:r>
            <a:endParaRPr lang="en-US" dirty="0"/>
          </a:p>
        </p:txBody>
      </p:sp>
      <p:sp>
        <p:nvSpPr>
          <p:cNvPr id="6" name="Frame 5"/>
          <p:cNvSpPr/>
          <p:nvPr/>
        </p:nvSpPr>
        <p:spPr>
          <a:xfrm>
            <a:off x="6346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358719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1.4 Practice</a:t>
            </a:r>
            <a:endParaRPr lang="en-US" dirty="0"/>
          </a:p>
        </p:txBody>
      </p:sp>
      <p:sp>
        <p:nvSpPr>
          <p:cNvPr id="3" name="Content Placeholder 2"/>
          <p:cNvSpPr>
            <a:spLocks noGrp="1"/>
          </p:cNvSpPr>
          <p:nvPr>
            <p:ph type="body" sz="quarter" idx="10"/>
          </p:nvPr>
        </p:nvSpPr>
        <p:spPr/>
        <p:txBody>
          <a:bodyPr/>
          <a:lstStyle/>
          <a:p>
            <a:r>
              <a:rPr lang="en-US" dirty="0"/>
              <a:t>Click on the most appropriate answer</a:t>
            </a:r>
          </a:p>
          <a:p>
            <a:endParaRPr lang="en-US" dirty="0"/>
          </a:p>
        </p:txBody>
      </p:sp>
      <p:sp>
        <p:nvSpPr>
          <p:cNvPr id="5" name="Text Placeholder 4"/>
          <p:cNvSpPr>
            <a:spLocks noGrp="1"/>
          </p:cNvSpPr>
          <p:nvPr>
            <p:ph type="body" sz="quarter" idx="11"/>
          </p:nvPr>
        </p:nvSpPr>
        <p:spPr/>
        <p:txBody>
          <a:bodyPr/>
          <a:lstStyle/>
          <a:p>
            <a:endParaRPr lang="en-US" dirty="0"/>
          </a:p>
        </p:txBody>
      </p:sp>
      <p:sp>
        <p:nvSpPr>
          <p:cNvPr id="6" name="Text Placeholder 5"/>
          <p:cNvSpPr>
            <a:spLocks noGrp="1"/>
          </p:cNvSpPr>
          <p:nvPr>
            <p:ph type="body" sz="quarter" idx="12"/>
          </p:nvPr>
        </p:nvSpPr>
        <p:spPr/>
        <p:txBody>
          <a:bodyPr/>
          <a:lstStyle/>
          <a:p>
            <a:r>
              <a:rPr lang="en-US" dirty="0"/>
              <a:t>Low conversion </a:t>
            </a:r>
            <a:r>
              <a:rPr lang="en-US" dirty="0" smtClean="0"/>
              <a:t>rates</a:t>
            </a:r>
            <a:endParaRPr lang="en-US" dirty="0"/>
          </a:p>
        </p:txBody>
      </p:sp>
      <p:sp>
        <p:nvSpPr>
          <p:cNvPr id="7" name="Text Placeholder 6"/>
          <p:cNvSpPr>
            <a:spLocks noGrp="1"/>
          </p:cNvSpPr>
          <p:nvPr>
            <p:ph type="body" sz="quarter" idx="13"/>
          </p:nvPr>
        </p:nvSpPr>
        <p:spPr/>
        <p:txBody>
          <a:bodyPr/>
          <a:lstStyle/>
          <a:p>
            <a:r>
              <a:rPr lang="en-US" dirty="0"/>
              <a:t>Poor user </a:t>
            </a:r>
            <a:r>
              <a:rPr lang="en-US" dirty="0" smtClean="0"/>
              <a:t>satisfaction</a:t>
            </a:r>
            <a:endParaRPr lang="en-US" dirty="0"/>
          </a:p>
        </p:txBody>
      </p:sp>
      <p:sp>
        <p:nvSpPr>
          <p:cNvPr id="8" name="Text Placeholder 7"/>
          <p:cNvSpPr>
            <a:spLocks noGrp="1"/>
          </p:cNvSpPr>
          <p:nvPr>
            <p:ph type="body" sz="quarter" idx="14"/>
          </p:nvPr>
        </p:nvSpPr>
        <p:spPr/>
        <p:txBody>
          <a:bodyPr/>
          <a:lstStyle/>
          <a:p>
            <a:r>
              <a:rPr lang="en-US" dirty="0"/>
              <a:t>All of the </a:t>
            </a:r>
            <a:r>
              <a:rPr lang="en-US" dirty="0" smtClean="0"/>
              <a:t>above</a:t>
            </a:r>
            <a:endParaRPr lang="en-US" dirty="0"/>
          </a:p>
        </p:txBody>
      </p:sp>
      <p:sp>
        <p:nvSpPr>
          <p:cNvPr id="9" name="Text Placeholder 8"/>
          <p:cNvSpPr>
            <a:spLocks noGrp="1"/>
          </p:cNvSpPr>
          <p:nvPr>
            <p:ph type="body" sz="quarter" idx="15"/>
          </p:nvPr>
        </p:nvSpPr>
        <p:spPr/>
        <p:txBody>
          <a:bodyPr/>
          <a:lstStyle/>
          <a:p>
            <a:r>
              <a:rPr lang="en-US" dirty="0"/>
              <a:t>Broken </a:t>
            </a:r>
            <a:r>
              <a:rPr lang="en-US" dirty="0" smtClean="0"/>
              <a:t>pages</a:t>
            </a:r>
            <a:endParaRPr lang="en-US" dirty="0"/>
          </a:p>
        </p:txBody>
      </p:sp>
      <p:sp>
        <p:nvSpPr>
          <p:cNvPr id="10" name="Text Placeholder 9"/>
          <p:cNvSpPr>
            <a:spLocks noGrp="1"/>
          </p:cNvSpPr>
          <p:nvPr>
            <p:ph type="body" sz="quarter" idx="16"/>
          </p:nvPr>
        </p:nvSpPr>
        <p:spPr/>
        <p:txBody>
          <a:bodyPr anchor="ctr"/>
          <a:lstStyle/>
          <a:p>
            <a:pPr algn="ctr"/>
            <a:r>
              <a:rPr lang="en-US" dirty="0"/>
              <a:t>What are some business level negative consequences IBM encountered before using QA standards?</a:t>
            </a:r>
          </a:p>
        </p:txBody>
      </p:sp>
      <p:sp>
        <p:nvSpPr>
          <p:cNvPr id="4" name="Frame 3"/>
          <p:cNvSpPr/>
          <p:nvPr/>
        </p:nvSpPr>
        <p:spPr>
          <a:xfrm>
            <a:off x="6346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5" name="Rectangle 14">
            <a:hlinkClick r:id="rId2" action="ppaction://hlinksldjump"/>
          </p:cNvPr>
          <p:cNvSpPr/>
          <p:nvPr/>
        </p:nvSpPr>
        <p:spPr>
          <a:xfrm>
            <a:off x="1703437" y="268952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hlinkClick r:id="rId3" action="ppaction://hlinksldjump"/>
          </p:cNvPr>
          <p:cNvSpPr/>
          <p:nvPr/>
        </p:nvSpPr>
        <p:spPr>
          <a:xfrm>
            <a:off x="1703437" y="3606483"/>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hlinkClick r:id="rId4" action="ppaction://hlinksldjump"/>
          </p:cNvPr>
          <p:cNvSpPr/>
          <p:nvPr/>
        </p:nvSpPr>
        <p:spPr>
          <a:xfrm>
            <a:off x="1709985" y="446590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hlinkClick r:id="rId5" action="ppaction://hlinksldjump"/>
          </p:cNvPr>
          <p:cNvSpPr/>
          <p:nvPr/>
        </p:nvSpPr>
        <p:spPr>
          <a:xfrm>
            <a:off x="1709985" y="53713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68846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1.4 Practice</a:t>
            </a:r>
            <a:endParaRPr lang="en-US" dirty="0"/>
          </a:p>
        </p:txBody>
      </p:sp>
      <p:sp>
        <p:nvSpPr>
          <p:cNvPr id="3" name="Content Placeholder 2"/>
          <p:cNvSpPr>
            <a:spLocks noGrp="1"/>
          </p:cNvSpPr>
          <p:nvPr>
            <p:ph type="body" sz="quarter" idx="10"/>
          </p:nvPr>
        </p:nvSpPr>
        <p:spPr/>
        <p:txBody>
          <a:bodyPr/>
          <a:lstStyle/>
          <a:p>
            <a:r>
              <a:rPr lang="en-US" dirty="0"/>
              <a:t>Click on the most appropriate answer</a:t>
            </a:r>
          </a:p>
          <a:p>
            <a:endParaRPr lang="en-US" dirty="0"/>
          </a:p>
        </p:txBody>
      </p:sp>
      <p:sp>
        <p:nvSpPr>
          <p:cNvPr id="5" name="Text Placeholder 4"/>
          <p:cNvSpPr>
            <a:spLocks noGrp="1"/>
          </p:cNvSpPr>
          <p:nvPr>
            <p:ph type="body" sz="quarter" idx="11"/>
          </p:nvPr>
        </p:nvSpPr>
        <p:spPr/>
        <p:txBody>
          <a:bodyPr/>
          <a:lstStyle/>
          <a:p>
            <a:r>
              <a:rPr lang="en-US" dirty="0" smtClean="0"/>
              <a:t>Low conversion rates were a </a:t>
            </a:r>
            <a:r>
              <a:rPr lang="en-US" dirty="0"/>
              <a:t>definite consequence. But there were more consequences.</a:t>
            </a:r>
          </a:p>
          <a:p>
            <a:endParaRPr lang="en-US" dirty="0"/>
          </a:p>
        </p:txBody>
      </p:sp>
      <p:sp>
        <p:nvSpPr>
          <p:cNvPr id="10" name="Text Placeholder 9"/>
          <p:cNvSpPr>
            <a:spLocks noGrp="1"/>
          </p:cNvSpPr>
          <p:nvPr>
            <p:ph type="body" sz="quarter" idx="16"/>
          </p:nvPr>
        </p:nvSpPr>
        <p:spPr/>
        <p:txBody>
          <a:bodyPr anchor="ctr"/>
          <a:lstStyle/>
          <a:p>
            <a:pPr algn="ctr"/>
            <a:r>
              <a:rPr lang="en-US" dirty="0"/>
              <a:t>What are some business level negative consequences IBM encountered before using QA standards?</a:t>
            </a:r>
          </a:p>
        </p:txBody>
      </p:sp>
      <p:sp>
        <p:nvSpPr>
          <p:cNvPr id="4" name="Frame 3"/>
          <p:cNvSpPr/>
          <p:nvPr/>
        </p:nvSpPr>
        <p:spPr>
          <a:xfrm>
            <a:off x="6346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5" name="Text Placeholder 5"/>
          <p:cNvSpPr>
            <a:spLocks noGrp="1"/>
          </p:cNvSpPr>
          <p:nvPr>
            <p:ph type="body" sz="quarter" idx="12"/>
          </p:nvPr>
        </p:nvSpPr>
        <p:spPr>
          <a:xfrm>
            <a:off x="1703438" y="2702154"/>
            <a:ext cx="3680189" cy="680643"/>
          </a:xfrm>
        </p:spPr>
        <p:txBody>
          <a:bodyPr/>
          <a:lstStyle/>
          <a:p>
            <a:r>
              <a:rPr lang="en-US" dirty="0"/>
              <a:t>Low conversion </a:t>
            </a:r>
            <a:r>
              <a:rPr lang="en-US" dirty="0" smtClean="0"/>
              <a:t>rates</a:t>
            </a:r>
            <a:endParaRPr lang="en-US" dirty="0"/>
          </a:p>
        </p:txBody>
      </p:sp>
      <p:sp>
        <p:nvSpPr>
          <p:cNvPr id="16" name="Text Placeholder 6"/>
          <p:cNvSpPr>
            <a:spLocks noGrp="1"/>
          </p:cNvSpPr>
          <p:nvPr>
            <p:ph type="body" sz="quarter" idx="13"/>
          </p:nvPr>
        </p:nvSpPr>
        <p:spPr>
          <a:xfrm>
            <a:off x="1709985" y="3599367"/>
            <a:ext cx="3680189" cy="680643"/>
          </a:xfrm>
        </p:spPr>
        <p:txBody>
          <a:bodyPr/>
          <a:lstStyle/>
          <a:p>
            <a:r>
              <a:rPr lang="en-US" dirty="0"/>
              <a:t>Poor user </a:t>
            </a:r>
            <a:r>
              <a:rPr lang="en-US" dirty="0" smtClean="0"/>
              <a:t>satisfaction</a:t>
            </a:r>
            <a:endParaRPr lang="en-US" dirty="0"/>
          </a:p>
        </p:txBody>
      </p:sp>
      <p:sp>
        <p:nvSpPr>
          <p:cNvPr id="17" name="Text Placeholder 7"/>
          <p:cNvSpPr>
            <a:spLocks noGrp="1"/>
          </p:cNvSpPr>
          <p:nvPr>
            <p:ph type="body" sz="quarter" idx="14"/>
          </p:nvPr>
        </p:nvSpPr>
        <p:spPr>
          <a:xfrm>
            <a:off x="1709985" y="5354528"/>
            <a:ext cx="3680189" cy="680643"/>
          </a:xfrm>
        </p:spPr>
        <p:txBody>
          <a:bodyPr/>
          <a:lstStyle/>
          <a:p>
            <a:r>
              <a:rPr lang="en-US" dirty="0"/>
              <a:t>All of the </a:t>
            </a:r>
            <a:r>
              <a:rPr lang="en-US" dirty="0" smtClean="0"/>
              <a:t>above</a:t>
            </a:r>
            <a:endParaRPr lang="en-US" dirty="0"/>
          </a:p>
        </p:txBody>
      </p:sp>
      <p:sp>
        <p:nvSpPr>
          <p:cNvPr id="18" name="Text Placeholder 8"/>
          <p:cNvSpPr>
            <a:spLocks noGrp="1"/>
          </p:cNvSpPr>
          <p:nvPr>
            <p:ph type="body" sz="quarter" idx="15"/>
          </p:nvPr>
        </p:nvSpPr>
        <p:spPr>
          <a:xfrm>
            <a:off x="1709985" y="4459516"/>
            <a:ext cx="3680189" cy="680643"/>
          </a:xfrm>
        </p:spPr>
        <p:txBody>
          <a:bodyPr/>
          <a:lstStyle/>
          <a:p>
            <a:r>
              <a:rPr lang="en-US" dirty="0"/>
              <a:t>Broken </a:t>
            </a:r>
            <a:r>
              <a:rPr lang="en-US" dirty="0" smtClean="0"/>
              <a:t>pages</a:t>
            </a:r>
            <a:endParaRPr lang="en-US" dirty="0"/>
          </a:p>
        </p:txBody>
      </p:sp>
      <p:sp>
        <p:nvSpPr>
          <p:cNvPr id="19" name="Rectangle 18">
            <a:hlinkClick r:id="rId2" action="ppaction://hlinksldjump"/>
          </p:cNvPr>
          <p:cNvSpPr/>
          <p:nvPr/>
        </p:nvSpPr>
        <p:spPr>
          <a:xfrm>
            <a:off x="1703437" y="268952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hlinkClick r:id="rId3" action="ppaction://hlinksldjump"/>
          </p:cNvPr>
          <p:cNvSpPr/>
          <p:nvPr/>
        </p:nvSpPr>
        <p:spPr>
          <a:xfrm>
            <a:off x="1703437" y="3606483"/>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hlinkClick r:id="rId4" action="ppaction://hlinksldjump"/>
          </p:cNvPr>
          <p:cNvSpPr/>
          <p:nvPr/>
        </p:nvSpPr>
        <p:spPr>
          <a:xfrm>
            <a:off x="1709985" y="446590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5" action="ppaction://hlinksldjump"/>
          </p:cNvPr>
          <p:cNvSpPr/>
          <p:nvPr/>
        </p:nvSpPr>
        <p:spPr>
          <a:xfrm>
            <a:off x="1709985" y="53713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ame 22"/>
          <p:cNvSpPr/>
          <p:nvPr/>
        </p:nvSpPr>
        <p:spPr>
          <a:xfrm>
            <a:off x="1703437" y="2685370"/>
            <a:ext cx="3680189" cy="696896"/>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463443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1.4 Practice</a:t>
            </a:r>
            <a:endParaRPr lang="en-US" dirty="0"/>
          </a:p>
        </p:txBody>
      </p:sp>
      <p:sp>
        <p:nvSpPr>
          <p:cNvPr id="3" name="Content Placeholder 2"/>
          <p:cNvSpPr>
            <a:spLocks noGrp="1"/>
          </p:cNvSpPr>
          <p:nvPr>
            <p:ph type="body" sz="quarter" idx="10"/>
          </p:nvPr>
        </p:nvSpPr>
        <p:spPr/>
        <p:txBody>
          <a:bodyPr/>
          <a:lstStyle/>
          <a:p>
            <a:r>
              <a:rPr lang="en-US" dirty="0"/>
              <a:t>Click on the most appropriate answer</a:t>
            </a:r>
          </a:p>
          <a:p>
            <a:endParaRPr lang="en-US" dirty="0"/>
          </a:p>
        </p:txBody>
      </p:sp>
      <p:sp>
        <p:nvSpPr>
          <p:cNvPr id="5" name="Text Placeholder 4"/>
          <p:cNvSpPr>
            <a:spLocks noGrp="1"/>
          </p:cNvSpPr>
          <p:nvPr>
            <p:ph type="body" sz="quarter" idx="11"/>
          </p:nvPr>
        </p:nvSpPr>
        <p:spPr/>
        <p:txBody>
          <a:bodyPr/>
          <a:lstStyle/>
          <a:p>
            <a:r>
              <a:rPr lang="en-US" dirty="0" smtClean="0"/>
              <a:t>Poor user satisfaction was a </a:t>
            </a:r>
            <a:r>
              <a:rPr lang="en-US" dirty="0"/>
              <a:t>definite consequence. But there were more consequences.</a:t>
            </a:r>
          </a:p>
          <a:p>
            <a:endParaRPr lang="en-US" dirty="0"/>
          </a:p>
        </p:txBody>
      </p:sp>
      <p:sp>
        <p:nvSpPr>
          <p:cNvPr id="10" name="Text Placeholder 9"/>
          <p:cNvSpPr>
            <a:spLocks noGrp="1"/>
          </p:cNvSpPr>
          <p:nvPr>
            <p:ph type="body" sz="quarter" idx="16"/>
          </p:nvPr>
        </p:nvSpPr>
        <p:spPr/>
        <p:txBody>
          <a:bodyPr anchor="ctr"/>
          <a:lstStyle/>
          <a:p>
            <a:pPr algn="ctr"/>
            <a:r>
              <a:rPr lang="en-US" dirty="0"/>
              <a:t>What are some business level negative consequences IBM encountered before using QA standards?</a:t>
            </a:r>
          </a:p>
        </p:txBody>
      </p:sp>
      <p:sp>
        <p:nvSpPr>
          <p:cNvPr id="4" name="Frame 3"/>
          <p:cNvSpPr/>
          <p:nvPr/>
        </p:nvSpPr>
        <p:spPr>
          <a:xfrm>
            <a:off x="6346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5" name="Text Placeholder 5"/>
          <p:cNvSpPr>
            <a:spLocks noGrp="1"/>
          </p:cNvSpPr>
          <p:nvPr>
            <p:ph type="body" sz="quarter" idx="12"/>
          </p:nvPr>
        </p:nvSpPr>
        <p:spPr>
          <a:xfrm>
            <a:off x="1703438" y="2702154"/>
            <a:ext cx="3680189" cy="680643"/>
          </a:xfrm>
        </p:spPr>
        <p:txBody>
          <a:bodyPr/>
          <a:lstStyle/>
          <a:p>
            <a:r>
              <a:rPr lang="en-US" dirty="0"/>
              <a:t>Low conversion </a:t>
            </a:r>
            <a:r>
              <a:rPr lang="en-US" dirty="0" smtClean="0"/>
              <a:t>rates</a:t>
            </a:r>
            <a:endParaRPr lang="en-US" dirty="0"/>
          </a:p>
        </p:txBody>
      </p:sp>
      <p:sp>
        <p:nvSpPr>
          <p:cNvPr id="16" name="Text Placeholder 6"/>
          <p:cNvSpPr>
            <a:spLocks noGrp="1"/>
          </p:cNvSpPr>
          <p:nvPr>
            <p:ph type="body" sz="quarter" idx="13"/>
          </p:nvPr>
        </p:nvSpPr>
        <p:spPr>
          <a:xfrm>
            <a:off x="1709985" y="3599367"/>
            <a:ext cx="3680189" cy="680643"/>
          </a:xfrm>
        </p:spPr>
        <p:txBody>
          <a:bodyPr/>
          <a:lstStyle/>
          <a:p>
            <a:r>
              <a:rPr lang="en-US" dirty="0"/>
              <a:t>Poor user </a:t>
            </a:r>
            <a:r>
              <a:rPr lang="en-US" dirty="0" smtClean="0"/>
              <a:t>satisfaction</a:t>
            </a:r>
            <a:endParaRPr lang="en-US" dirty="0"/>
          </a:p>
        </p:txBody>
      </p:sp>
      <p:sp>
        <p:nvSpPr>
          <p:cNvPr id="17" name="Text Placeholder 7"/>
          <p:cNvSpPr>
            <a:spLocks noGrp="1"/>
          </p:cNvSpPr>
          <p:nvPr>
            <p:ph type="body" sz="quarter" idx="14"/>
          </p:nvPr>
        </p:nvSpPr>
        <p:spPr>
          <a:xfrm>
            <a:off x="1709985" y="5354528"/>
            <a:ext cx="3680189" cy="680643"/>
          </a:xfrm>
        </p:spPr>
        <p:txBody>
          <a:bodyPr/>
          <a:lstStyle/>
          <a:p>
            <a:r>
              <a:rPr lang="en-US" dirty="0"/>
              <a:t>All of the </a:t>
            </a:r>
            <a:r>
              <a:rPr lang="en-US" dirty="0" smtClean="0"/>
              <a:t>above</a:t>
            </a:r>
            <a:endParaRPr lang="en-US" dirty="0"/>
          </a:p>
        </p:txBody>
      </p:sp>
      <p:sp>
        <p:nvSpPr>
          <p:cNvPr id="18" name="Text Placeholder 8"/>
          <p:cNvSpPr>
            <a:spLocks noGrp="1"/>
          </p:cNvSpPr>
          <p:nvPr>
            <p:ph type="body" sz="quarter" idx="15"/>
          </p:nvPr>
        </p:nvSpPr>
        <p:spPr>
          <a:xfrm>
            <a:off x="1709985" y="4459516"/>
            <a:ext cx="3680189" cy="680643"/>
          </a:xfrm>
        </p:spPr>
        <p:txBody>
          <a:bodyPr/>
          <a:lstStyle/>
          <a:p>
            <a:r>
              <a:rPr lang="en-US" dirty="0"/>
              <a:t>Broken </a:t>
            </a:r>
            <a:r>
              <a:rPr lang="en-US" dirty="0" smtClean="0"/>
              <a:t>pages</a:t>
            </a:r>
            <a:endParaRPr lang="en-US" dirty="0"/>
          </a:p>
        </p:txBody>
      </p:sp>
      <p:sp>
        <p:nvSpPr>
          <p:cNvPr id="19" name="Rectangle 18">
            <a:hlinkClick r:id="rId2" action="ppaction://hlinksldjump"/>
          </p:cNvPr>
          <p:cNvSpPr/>
          <p:nvPr/>
        </p:nvSpPr>
        <p:spPr>
          <a:xfrm>
            <a:off x="1703437" y="268952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hlinkClick r:id="rId3" action="ppaction://hlinksldjump"/>
          </p:cNvPr>
          <p:cNvSpPr/>
          <p:nvPr/>
        </p:nvSpPr>
        <p:spPr>
          <a:xfrm>
            <a:off x="1703437" y="3606483"/>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hlinkClick r:id="rId4" action="ppaction://hlinksldjump"/>
          </p:cNvPr>
          <p:cNvSpPr/>
          <p:nvPr/>
        </p:nvSpPr>
        <p:spPr>
          <a:xfrm>
            <a:off x="1709985" y="446590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5" action="ppaction://hlinksldjump"/>
          </p:cNvPr>
          <p:cNvSpPr/>
          <p:nvPr/>
        </p:nvSpPr>
        <p:spPr>
          <a:xfrm>
            <a:off x="1709985" y="53713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ame 22"/>
          <p:cNvSpPr/>
          <p:nvPr/>
        </p:nvSpPr>
        <p:spPr>
          <a:xfrm>
            <a:off x="1709985" y="3599898"/>
            <a:ext cx="3680189" cy="696896"/>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37941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type="body" sz="quarter" idx="11"/>
          </p:nvPr>
        </p:nvSpPr>
        <p:spPr/>
        <p:txBody>
          <a:bodyPr>
            <a:noAutofit/>
          </a:bodyPr>
          <a:lstStyle/>
          <a:p>
            <a:pPr marL="0" indent="0">
              <a:buNone/>
            </a:pPr>
            <a:r>
              <a:rPr lang="en-US" sz="2000" dirty="0" smtClean="0"/>
              <a:t>But what are these standards? Why does IBM care so much about them?</a:t>
            </a:r>
          </a:p>
          <a:p>
            <a:pPr marL="0" indent="0">
              <a:buNone/>
            </a:pPr>
            <a:endParaRPr lang="en-US" sz="2000" dirty="0"/>
          </a:p>
          <a:p>
            <a:pPr marL="0" indent="0">
              <a:buNone/>
            </a:pPr>
            <a:r>
              <a:rPr lang="en-US" sz="2000" dirty="0" smtClean="0"/>
              <a:t>This short module will provide a quick refresher on these QA standards. Additionally, you will gain additional insight into why QA standards are so important to IBM.</a:t>
            </a:r>
          </a:p>
          <a:p>
            <a:pPr marL="0" indent="0">
              <a:buNone/>
            </a:pPr>
            <a:endParaRPr lang="en-US" sz="2000" dirty="0"/>
          </a:p>
        </p:txBody>
      </p:sp>
      <p:sp>
        <p:nvSpPr>
          <p:cNvPr id="4" name="Frame 3"/>
          <p:cNvSpPr/>
          <p:nvPr/>
        </p:nvSpPr>
        <p:spPr>
          <a:xfrm>
            <a:off x="1463675" y="587861"/>
            <a:ext cx="1450974"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112292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1.4 Practice</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a:p>
            <a:endParaRPr lang="en-US" dirty="0"/>
          </a:p>
        </p:txBody>
      </p:sp>
      <p:sp>
        <p:nvSpPr>
          <p:cNvPr id="5" name="Text Placeholder 4"/>
          <p:cNvSpPr>
            <a:spLocks noGrp="1"/>
          </p:cNvSpPr>
          <p:nvPr>
            <p:ph type="body" sz="quarter" idx="11"/>
          </p:nvPr>
        </p:nvSpPr>
        <p:spPr/>
        <p:txBody>
          <a:bodyPr/>
          <a:lstStyle/>
          <a:p>
            <a:r>
              <a:rPr lang="en-US" dirty="0" smtClean="0"/>
              <a:t>Broken pages are a definite consequence. But there were more consequences.</a:t>
            </a:r>
            <a:endParaRPr lang="en-US" dirty="0"/>
          </a:p>
        </p:txBody>
      </p:sp>
      <p:sp>
        <p:nvSpPr>
          <p:cNvPr id="10" name="Text Placeholder 9"/>
          <p:cNvSpPr>
            <a:spLocks noGrp="1"/>
          </p:cNvSpPr>
          <p:nvPr>
            <p:ph type="body" sz="quarter" idx="16"/>
          </p:nvPr>
        </p:nvSpPr>
        <p:spPr/>
        <p:txBody>
          <a:bodyPr anchor="ctr"/>
          <a:lstStyle/>
          <a:p>
            <a:pPr algn="ctr"/>
            <a:r>
              <a:rPr lang="en-US" dirty="0"/>
              <a:t>What are some business level negative consequences IBM encountered before using QA standards?</a:t>
            </a:r>
          </a:p>
        </p:txBody>
      </p:sp>
      <p:sp>
        <p:nvSpPr>
          <p:cNvPr id="4" name="Frame 3"/>
          <p:cNvSpPr/>
          <p:nvPr/>
        </p:nvSpPr>
        <p:spPr>
          <a:xfrm>
            <a:off x="6346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5" name="Text Placeholder 5"/>
          <p:cNvSpPr>
            <a:spLocks noGrp="1"/>
          </p:cNvSpPr>
          <p:nvPr>
            <p:ph type="body" sz="quarter" idx="12"/>
          </p:nvPr>
        </p:nvSpPr>
        <p:spPr>
          <a:xfrm>
            <a:off x="1703438" y="2702154"/>
            <a:ext cx="3680189" cy="680643"/>
          </a:xfrm>
        </p:spPr>
        <p:txBody>
          <a:bodyPr/>
          <a:lstStyle/>
          <a:p>
            <a:r>
              <a:rPr lang="en-US" dirty="0"/>
              <a:t>Low conversion </a:t>
            </a:r>
            <a:r>
              <a:rPr lang="en-US" dirty="0" smtClean="0"/>
              <a:t>rates</a:t>
            </a:r>
            <a:endParaRPr lang="en-US" dirty="0"/>
          </a:p>
        </p:txBody>
      </p:sp>
      <p:sp>
        <p:nvSpPr>
          <p:cNvPr id="16" name="Text Placeholder 6"/>
          <p:cNvSpPr>
            <a:spLocks noGrp="1"/>
          </p:cNvSpPr>
          <p:nvPr>
            <p:ph type="body" sz="quarter" idx="13"/>
          </p:nvPr>
        </p:nvSpPr>
        <p:spPr>
          <a:xfrm>
            <a:off x="1709985" y="3599367"/>
            <a:ext cx="3680189" cy="680643"/>
          </a:xfrm>
        </p:spPr>
        <p:txBody>
          <a:bodyPr/>
          <a:lstStyle/>
          <a:p>
            <a:r>
              <a:rPr lang="en-US" dirty="0"/>
              <a:t>Poor user </a:t>
            </a:r>
            <a:r>
              <a:rPr lang="en-US" dirty="0" smtClean="0"/>
              <a:t>satisfaction</a:t>
            </a:r>
            <a:endParaRPr lang="en-US" dirty="0"/>
          </a:p>
        </p:txBody>
      </p:sp>
      <p:sp>
        <p:nvSpPr>
          <p:cNvPr id="17" name="Text Placeholder 7"/>
          <p:cNvSpPr>
            <a:spLocks noGrp="1"/>
          </p:cNvSpPr>
          <p:nvPr>
            <p:ph type="body" sz="quarter" idx="14"/>
          </p:nvPr>
        </p:nvSpPr>
        <p:spPr>
          <a:xfrm>
            <a:off x="1709985" y="5354528"/>
            <a:ext cx="3680189" cy="680643"/>
          </a:xfrm>
        </p:spPr>
        <p:txBody>
          <a:bodyPr/>
          <a:lstStyle/>
          <a:p>
            <a:r>
              <a:rPr lang="en-US" dirty="0"/>
              <a:t>All of the </a:t>
            </a:r>
            <a:r>
              <a:rPr lang="en-US" dirty="0" smtClean="0"/>
              <a:t>above</a:t>
            </a:r>
            <a:endParaRPr lang="en-US" dirty="0"/>
          </a:p>
        </p:txBody>
      </p:sp>
      <p:sp>
        <p:nvSpPr>
          <p:cNvPr id="18" name="Text Placeholder 8"/>
          <p:cNvSpPr>
            <a:spLocks noGrp="1"/>
          </p:cNvSpPr>
          <p:nvPr>
            <p:ph type="body" sz="quarter" idx="15"/>
          </p:nvPr>
        </p:nvSpPr>
        <p:spPr>
          <a:xfrm>
            <a:off x="1709985" y="4459516"/>
            <a:ext cx="3680189" cy="680643"/>
          </a:xfrm>
        </p:spPr>
        <p:txBody>
          <a:bodyPr/>
          <a:lstStyle/>
          <a:p>
            <a:r>
              <a:rPr lang="en-US" dirty="0"/>
              <a:t>Broken </a:t>
            </a:r>
            <a:r>
              <a:rPr lang="en-US" dirty="0" smtClean="0"/>
              <a:t>pages</a:t>
            </a:r>
            <a:endParaRPr lang="en-US" dirty="0"/>
          </a:p>
        </p:txBody>
      </p:sp>
      <p:sp>
        <p:nvSpPr>
          <p:cNvPr id="19" name="Rectangle 18">
            <a:hlinkClick r:id="rId2" action="ppaction://hlinksldjump"/>
          </p:cNvPr>
          <p:cNvSpPr/>
          <p:nvPr/>
        </p:nvSpPr>
        <p:spPr>
          <a:xfrm>
            <a:off x="1703437" y="268952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hlinkClick r:id="rId3" action="ppaction://hlinksldjump"/>
          </p:cNvPr>
          <p:cNvSpPr/>
          <p:nvPr/>
        </p:nvSpPr>
        <p:spPr>
          <a:xfrm>
            <a:off x="1703437" y="3606483"/>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hlinkClick r:id="rId4" action="ppaction://hlinksldjump"/>
          </p:cNvPr>
          <p:cNvSpPr/>
          <p:nvPr/>
        </p:nvSpPr>
        <p:spPr>
          <a:xfrm>
            <a:off x="1709985" y="446590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5" action="ppaction://hlinksldjump"/>
          </p:cNvPr>
          <p:cNvSpPr/>
          <p:nvPr/>
        </p:nvSpPr>
        <p:spPr>
          <a:xfrm>
            <a:off x="1709985" y="53713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ame 22"/>
          <p:cNvSpPr/>
          <p:nvPr/>
        </p:nvSpPr>
        <p:spPr>
          <a:xfrm>
            <a:off x="1709985" y="4459516"/>
            <a:ext cx="3680189" cy="696896"/>
          </a:xfrm>
          <a:prstGeom prst="fram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015667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1.4 Practice</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a:p>
            <a:endParaRPr lang="en-US" dirty="0"/>
          </a:p>
        </p:txBody>
      </p:sp>
      <p:sp>
        <p:nvSpPr>
          <p:cNvPr id="5" name="Text Placeholder 4"/>
          <p:cNvSpPr>
            <a:spLocks noGrp="1"/>
          </p:cNvSpPr>
          <p:nvPr>
            <p:ph type="body" sz="quarter" idx="11"/>
          </p:nvPr>
        </p:nvSpPr>
        <p:spPr/>
        <p:txBody>
          <a:bodyPr/>
          <a:lstStyle/>
          <a:p>
            <a:r>
              <a:rPr lang="en-US" dirty="0"/>
              <a:t>All of the above </a:t>
            </a:r>
            <a:r>
              <a:rPr lang="en-US" dirty="0" smtClean="0"/>
              <a:t>were consequences </a:t>
            </a:r>
            <a:r>
              <a:rPr lang="en-US" dirty="0"/>
              <a:t>of not having QA </a:t>
            </a:r>
            <a:r>
              <a:rPr lang="en-US" dirty="0" smtClean="0"/>
              <a:t>standards. Also, all of them lead to poorer revenue.</a:t>
            </a:r>
            <a:endParaRPr lang="en-US" dirty="0"/>
          </a:p>
        </p:txBody>
      </p:sp>
      <p:sp>
        <p:nvSpPr>
          <p:cNvPr id="10" name="Text Placeholder 9"/>
          <p:cNvSpPr>
            <a:spLocks noGrp="1"/>
          </p:cNvSpPr>
          <p:nvPr>
            <p:ph type="body" sz="quarter" idx="16"/>
          </p:nvPr>
        </p:nvSpPr>
        <p:spPr/>
        <p:txBody>
          <a:bodyPr anchor="ctr"/>
          <a:lstStyle/>
          <a:p>
            <a:pPr algn="ctr"/>
            <a:r>
              <a:rPr lang="en-US" dirty="0"/>
              <a:t>What are some business level negative consequences IBM encountered before using QA standards?</a:t>
            </a:r>
          </a:p>
        </p:txBody>
      </p:sp>
      <p:sp>
        <p:nvSpPr>
          <p:cNvPr id="4" name="Frame 3"/>
          <p:cNvSpPr/>
          <p:nvPr/>
        </p:nvSpPr>
        <p:spPr>
          <a:xfrm>
            <a:off x="6346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5" name="Text Placeholder 5"/>
          <p:cNvSpPr>
            <a:spLocks noGrp="1"/>
          </p:cNvSpPr>
          <p:nvPr>
            <p:ph type="body" sz="quarter" idx="12"/>
          </p:nvPr>
        </p:nvSpPr>
        <p:spPr>
          <a:xfrm>
            <a:off x="1703438" y="2702154"/>
            <a:ext cx="3680189" cy="680643"/>
          </a:xfrm>
        </p:spPr>
        <p:txBody>
          <a:bodyPr/>
          <a:lstStyle/>
          <a:p>
            <a:r>
              <a:rPr lang="en-US" dirty="0"/>
              <a:t>Low conversion </a:t>
            </a:r>
            <a:r>
              <a:rPr lang="en-US" dirty="0" smtClean="0"/>
              <a:t>rates</a:t>
            </a:r>
            <a:endParaRPr lang="en-US" dirty="0"/>
          </a:p>
        </p:txBody>
      </p:sp>
      <p:sp>
        <p:nvSpPr>
          <p:cNvPr id="16" name="Text Placeholder 6"/>
          <p:cNvSpPr>
            <a:spLocks noGrp="1"/>
          </p:cNvSpPr>
          <p:nvPr>
            <p:ph type="body" sz="quarter" idx="13"/>
          </p:nvPr>
        </p:nvSpPr>
        <p:spPr>
          <a:xfrm>
            <a:off x="1709985" y="3599367"/>
            <a:ext cx="3680189" cy="680643"/>
          </a:xfrm>
        </p:spPr>
        <p:txBody>
          <a:bodyPr/>
          <a:lstStyle/>
          <a:p>
            <a:r>
              <a:rPr lang="en-US" dirty="0"/>
              <a:t>Poor user </a:t>
            </a:r>
            <a:r>
              <a:rPr lang="en-US" dirty="0" smtClean="0"/>
              <a:t>satisfaction</a:t>
            </a:r>
            <a:endParaRPr lang="en-US" dirty="0"/>
          </a:p>
        </p:txBody>
      </p:sp>
      <p:sp>
        <p:nvSpPr>
          <p:cNvPr id="17" name="Text Placeholder 7"/>
          <p:cNvSpPr>
            <a:spLocks noGrp="1"/>
          </p:cNvSpPr>
          <p:nvPr>
            <p:ph type="body" sz="quarter" idx="14"/>
          </p:nvPr>
        </p:nvSpPr>
        <p:spPr>
          <a:xfrm>
            <a:off x="1709985" y="5354528"/>
            <a:ext cx="3680189" cy="680643"/>
          </a:xfrm>
        </p:spPr>
        <p:txBody>
          <a:bodyPr/>
          <a:lstStyle/>
          <a:p>
            <a:r>
              <a:rPr lang="en-US" dirty="0"/>
              <a:t>All of the </a:t>
            </a:r>
            <a:r>
              <a:rPr lang="en-US" dirty="0" smtClean="0"/>
              <a:t>above</a:t>
            </a:r>
            <a:endParaRPr lang="en-US" dirty="0"/>
          </a:p>
        </p:txBody>
      </p:sp>
      <p:sp>
        <p:nvSpPr>
          <p:cNvPr id="18" name="Text Placeholder 8"/>
          <p:cNvSpPr>
            <a:spLocks noGrp="1"/>
          </p:cNvSpPr>
          <p:nvPr>
            <p:ph type="body" sz="quarter" idx="15"/>
          </p:nvPr>
        </p:nvSpPr>
        <p:spPr>
          <a:xfrm>
            <a:off x="1709985" y="4459516"/>
            <a:ext cx="3680189" cy="680643"/>
          </a:xfrm>
        </p:spPr>
        <p:txBody>
          <a:bodyPr/>
          <a:lstStyle/>
          <a:p>
            <a:r>
              <a:rPr lang="en-US" dirty="0"/>
              <a:t>Broken </a:t>
            </a:r>
            <a:r>
              <a:rPr lang="en-US" dirty="0" smtClean="0"/>
              <a:t>pages</a:t>
            </a:r>
            <a:endParaRPr lang="en-US" dirty="0"/>
          </a:p>
        </p:txBody>
      </p:sp>
      <p:sp>
        <p:nvSpPr>
          <p:cNvPr id="19" name="Rectangle 18">
            <a:hlinkClick r:id="rId2" action="ppaction://hlinksldjump"/>
          </p:cNvPr>
          <p:cNvSpPr/>
          <p:nvPr/>
        </p:nvSpPr>
        <p:spPr>
          <a:xfrm>
            <a:off x="1703437" y="268952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hlinkClick r:id="rId3" action="ppaction://hlinksldjump"/>
          </p:cNvPr>
          <p:cNvSpPr/>
          <p:nvPr/>
        </p:nvSpPr>
        <p:spPr>
          <a:xfrm>
            <a:off x="1703437" y="3606483"/>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hlinkClick r:id="rId4" action="ppaction://hlinksldjump"/>
          </p:cNvPr>
          <p:cNvSpPr/>
          <p:nvPr/>
        </p:nvSpPr>
        <p:spPr>
          <a:xfrm>
            <a:off x="1709985" y="446590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5" action="ppaction://hlinksldjump"/>
          </p:cNvPr>
          <p:cNvSpPr/>
          <p:nvPr/>
        </p:nvSpPr>
        <p:spPr>
          <a:xfrm>
            <a:off x="1709985" y="53713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ame 22"/>
          <p:cNvSpPr/>
          <p:nvPr/>
        </p:nvSpPr>
        <p:spPr>
          <a:xfrm>
            <a:off x="1709985" y="5355059"/>
            <a:ext cx="3680189" cy="696896"/>
          </a:xfrm>
          <a:prstGeom prst="fram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Action Button: Forward or Next 23">
            <a:hlinkClick r:id="" action="ppaction://hlinkshowjump?jump=nextslide" highlightClick="1"/>
          </p:cNvPr>
          <p:cNvSpPr/>
          <p:nvPr/>
        </p:nvSpPr>
        <p:spPr>
          <a:xfrm>
            <a:off x="1551642" y="6378927"/>
            <a:ext cx="358815" cy="358815"/>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45621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production </a:t>
            </a:r>
            <a:r>
              <a:rPr lang="en-US" dirty="0"/>
              <a:t>e</a:t>
            </a:r>
            <a:r>
              <a:rPr lang="en-US" dirty="0" smtClean="0"/>
              <a:t>fficiency important?</a:t>
            </a:r>
            <a:endParaRPr lang="en-US" dirty="0"/>
          </a:p>
        </p:txBody>
      </p:sp>
      <p:sp>
        <p:nvSpPr>
          <p:cNvPr id="3" name="Content Placeholder 2"/>
          <p:cNvSpPr>
            <a:spLocks noGrp="1"/>
          </p:cNvSpPr>
          <p:nvPr>
            <p:ph type="body" sz="quarter" idx="11"/>
          </p:nvPr>
        </p:nvSpPr>
        <p:spPr/>
        <p:txBody>
          <a:bodyPr/>
          <a:lstStyle/>
          <a:p>
            <a:r>
              <a:rPr lang="en-US" dirty="0" smtClean="0"/>
              <a:t>Production Efficiency:</a:t>
            </a:r>
          </a:p>
          <a:p>
            <a:pPr lvl="1"/>
            <a:r>
              <a:rPr lang="en-US" dirty="0" smtClean="0"/>
              <a:t>Reduces production time</a:t>
            </a:r>
          </a:p>
          <a:p>
            <a:pPr lvl="2"/>
            <a:r>
              <a:rPr lang="en-US" dirty="0" smtClean="0"/>
              <a:t>This is important when there are many tasks to be completed simultaneously.</a:t>
            </a:r>
          </a:p>
          <a:p>
            <a:pPr lvl="1"/>
            <a:r>
              <a:rPr lang="en-US" dirty="0" smtClean="0"/>
              <a:t>Lowers overhead costs</a:t>
            </a:r>
          </a:p>
          <a:p>
            <a:pPr lvl="2"/>
            <a:r>
              <a:rPr lang="en-US" dirty="0" smtClean="0"/>
              <a:t>Fewer builders are needed if they can push through tasks efficiently.</a:t>
            </a:r>
          </a:p>
          <a:p>
            <a:pPr lvl="1"/>
            <a:r>
              <a:rPr lang="en-US" dirty="0" smtClean="0"/>
              <a:t>Allows urgent changes to be completed with short turnarounds</a:t>
            </a:r>
          </a:p>
          <a:p>
            <a:pPr lvl="2"/>
            <a:r>
              <a:rPr lang="en-US" dirty="0" smtClean="0"/>
              <a:t>Sponsors always have tasks that need sort turnarounds. Efficiency means that there will always be a builder ready immediately or soon to start working on a task.</a:t>
            </a:r>
            <a:endParaRPr lang="en-US" dirty="0"/>
          </a:p>
        </p:txBody>
      </p:sp>
      <p:sp>
        <p:nvSpPr>
          <p:cNvPr id="4" name="Frame 3"/>
          <p:cNvSpPr/>
          <p:nvPr/>
        </p:nvSpPr>
        <p:spPr>
          <a:xfrm>
            <a:off x="7489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297540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consistency important?</a:t>
            </a:r>
            <a:endParaRPr lang="en-US" dirty="0"/>
          </a:p>
        </p:txBody>
      </p:sp>
      <p:sp>
        <p:nvSpPr>
          <p:cNvPr id="3" name="Content Placeholder 2"/>
          <p:cNvSpPr>
            <a:spLocks noGrp="1"/>
          </p:cNvSpPr>
          <p:nvPr>
            <p:ph type="body" sz="quarter" idx="11"/>
          </p:nvPr>
        </p:nvSpPr>
        <p:spPr/>
        <p:txBody>
          <a:bodyPr/>
          <a:lstStyle/>
          <a:p>
            <a:r>
              <a:rPr lang="en-US" dirty="0" smtClean="0"/>
              <a:t>Consistency:</a:t>
            </a:r>
          </a:p>
          <a:p>
            <a:pPr lvl="1"/>
            <a:r>
              <a:rPr lang="en-US" dirty="0" smtClean="0"/>
              <a:t>Increases user satisfaction</a:t>
            </a:r>
          </a:p>
          <a:p>
            <a:pPr lvl="2"/>
            <a:r>
              <a:rPr lang="en-US" dirty="0" smtClean="0"/>
              <a:t>If users see the same navigation on each page it is much easier for them to use the site.</a:t>
            </a:r>
          </a:p>
          <a:p>
            <a:pPr lvl="1"/>
            <a:r>
              <a:rPr lang="en-US" dirty="0" smtClean="0"/>
              <a:t>Leads to better user conversion</a:t>
            </a:r>
          </a:p>
          <a:p>
            <a:pPr lvl="2"/>
            <a:r>
              <a:rPr lang="en-US" dirty="0" smtClean="0"/>
              <a:t>The easier a site is to use the longer users spend on the site which increases the odds of converting a user to a customer.</a:t>
            </a:r>
          </a:p>
          <a:p>
            <a:pPr lvl="1"/>
            <a:r>
              <a:rPr lang="en-US" dirty="0" smtClean="0"/>
              <a:t>Increases efficiency</a:t>
            </a:r>
          </a:p>
          <a:p>
            <a:pPr lvl="2"/>
            <a:r>
              <a:rPr lang="en-US" dirty="0" smtClean="0"/>
              <a:t>Builders can use snippets from other sites since they will match the QA standards.</a:t>
            </a:r>
          </a:p>
          <a:p>
            <a:pPr lvl="1"/>
            <a:r>
              <a:rPr lang="en-US" dirty="0" smtClean="0"/>
              <a:t>Better for SEO</a:t>
            </a:r>
          </a:p>
          <a:p>
            <a:pPr lvl="2"/>
            <a:r>
              <a:rPr lang="en-US" dirty="0" smtClean="0"/>
              <a:t>Consistency makes it easier for Google to index the site.</a:t>
            </a:r>
            <a:endParaRPr lang="en-US" dirty="0"/>
          </a:p>
        </p:txBody>
      </p:sp>
      <p:sp>
        <p:nvSpPr>
          <p:cNvPr id="4" name="Frame 3"/>
          <p:cNvSpPr/>
          <p:nvPr/>
        </p:nvSpPr>
        <p:spPr>
          <a:xfrm>
            <a:off x="7489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153656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error reduction important?</a:t>
            </a:r>
            <a:endParaRPr lang="en-US" dirty="0"/>
          </a:p>
        </p:txBody>
      </p:sp>
      <p:sp>
        <p:nvSpPr>
          <p:cNvPr id="3" name="Content Placeholder 2"/>
          <p:cNvSpPr>
            <a:spLocks noGrp="1"/>
          </p:cNvSpPr>
          <p:nvPr>
            <p:ph type="body" sz="quarter" idx="11"/>
          </p:nvPr>
        </p:nvSpPr>
        <p:spPr/>
        <p:txBody>
          <a:bodyPr/>
          <a:lstStyle/>
          <a:p>
            <a:r>
              <a:rPr lang="en-US" dirty="0" smtClean="0"/>
              <a:t>Error reduction:</a:t>
            </a:r>
          </a:p>
          <a:p>
            <a:pPr lvl="1"/>
            <a:r>
              <a:rPr lang="en-US" dirty="0" smtClean="0"/>
              <a:t>Increases user satisfaction</a:t>
            </a:r>
          </a:p>
          <a:p>
            <a:pPr lvl="2"/>
            <a:r>
              <a:rPr lang="en-US" dirty="0" smtClean="0"/>
              <a:t>When users encounter errors their perception of the company is diminished.</a:t>
            </a:r>
          </a:p>
          <a:p>
            <a:pPr lvl="2"/>
            <a:r>
              <a:rPr lang="en-US" dirty="0" smtClean="0"/>
              <a:t>When users encounter errors they are frustrated the site does not work as intended.</a:t>
            </a:r>
          </a:p>
          <a:p>
            <a:pPr lvl="1"/>
            <a:r>
              <a:rPr lang="en-US" dirty="0" smtClean="0"/>
              <a:t>Lowers costs</a:t>
            </a:r>
          </a:p>
          <a:p>
            <a:pPr lvl="2"/>
            <a:r>
              <a:rPr lang="en-US" dirty="0" smtClean="0"/>
              <a:t>Errors cause multiple iterations when creating and editing pages. Each iteration costs additional funds.</a:t>
            </a:r>
          </a:p>
          <a:p>
            <a:pPr lvl="1"/>
            <a:r>
              <a:rPr lang="en-US" dirty="0" smtClean="0"/>
              <a:t>Increases efficiency</a:t>
            </a:r>
          </a:p>
          <a:p>
            <a:pPr lvl="2"/>
            <a:r>
              <a:rPr lang="en-US" dirty="0" smtClean="0"/>
              <a:t>Pages are created much more efficiently when they only need to be touched once to create them or edit them.</a:t>
            </a:r>
          </a:p>
          <a:p>
            <a:pPr marL="457200" lvl="1" indent="0">
              <a:buNone/>
            </a:pPr>
            <a:endParaRPr lang="en-US" dirty="0"/>
          </a:p>
        </p:txBody>
      </p:sp>
    </p:spTree>
    <p:extLst>
      <p:ext uri="{BB962C8B-B14F-4D97-AF65-F5344CB8AC3E}">
        <p14:creationId xmlns:p14="http://schemas.microsoft.com/office/powerpoint/2010/main" val="9915789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Have you encountered these factors?</a:t>
            </a:r>
            <a:endParaRPr lang="en-US" dirty="0"/>
          </a:p>
        </p:txBody>
      </p:sp>
      <p:sp>
        <p:nvSpPr>
          <p:cNvPr id="3" name="Content Placeholder 2"/>
          <p:cNvSpPr>
            <a:spLocks noGrp="1"/>
          </p:cNvSpPr>
          <p:nvPr>
            <p:ph type="body" sz="quarter" idx="11"/>
          </p:nvPr>
        </p:nvSpPr>
        <p:spPr/>
        <p:txBody>
          <a:bodyPr>
            <a:normAutofit/>
          </a:bodyPr>
          <a:lstStyle/>
          <a:p>
            <a:pPr marL="228600" lvl="1">
              <a:spcBef>
                <a:spcPts val="1000"/>
              </a:spcBef>
            </a:pPr>
            <a:r>
              <a:rPr lang="en-US" dirty="0"/>
              <a:t>Have you ever seen a task where </a:t>
            </a:r>
            <a:r>
              <a:rPr lang="en-US" dirty="0" smtClean="0"/>
              <a:t>these factors were </a:t>
            </a:r>
            <a:r>
              <a:rPr lang="en-US" dirty="0"/>
              <a:t>positively or negatively affected by QA standards</a:t>
            </a:r>
            <a:r>
              <a:rPr lang="en-US" dirty="0" smtClean="0"/>
              <a:t>? Think about the examples listed and try to think of specific tasks.</a:t>
            </a:r>
          </a:p>
          <a:p>
            <a:pPr lvl="1"/>
            <a:r>
              <a:rPr lang="en-US" dirty="0" smtClean="0"/>
              <a:t>Production efficiency</a:t>
            </a:r>
          </a:p>
          <a:p>
            <a:pPr lvl="2"/>
            <a:r>
              <a:rPr lang="en-US" dirty="0" smtClean="0"/>
              <a:t>Example: QA standards hold up a task.</a:t>
            </a:r>
          </a:p>
          <a:p>
            <a:pPr lvl="2"/>
            <a:r>
              <a:rPr lang="en-US" dirty="0" smtClean="0"/>
              <a:t>Example: QA standards make it easier for builders to find existing code.</a:t>
            </a:r>
            <a:endParaRPr lang="en-US" dirty="0"/>
          </a:p>
          <a:p>
            <a:pPr lvl="1"/>
            <a:r>
              <a:rPr lang="en-US" dirty="0" smtClean="0"/>
              <a:t>Consistency</a:t>
            </a:r>
          </a:p>
          <a:p>
            <a:pPr lvl="2"/>
            <a:r>
              <a:rPr lang="en-US" dirty="0" smtClean="0"/>
              <a:t>Example: QA standards make a task match to previous tasks.</a:t>
            </a:r>
          </a:p>
          <a:p>
            <a:pPr lvl="1"/>
            <a:r>
              <a:rPr lang="en-US" dirty="0" smtClean="0"/>
              <a:t>Error reduction</a:t>
            </a:r>
          </a:p>
          <a:p>
            <a:pPr lvl="2"/>
            <a:r>
              <a:rPr lang="en-US" dirty="0" smtClean="0"/>
              <a:t>Example: QA standards help catch an error before publishing</a:t>
            </a:r>
          </a:p>
        </p:txBody>
      </p:sp>
      <p:sp>
        <p:nvSpPr>
          <p:cNvPr id="4" name="Frame 3"/>
          <p:cNvSpPr/>
          <p:nvPr/>
        </p:nvSpPr>
        <p:spPr>
          <a:xfrm>
            <a:off x="7489825" y="58786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868995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1</a:t>
            </a:r>
            <a:endParaRPr lang="en-US" dirty="0"/>
          </a:p>
        </p:txBody>
      </p:sp>
      <p:sp>
        <p:nvSpPr>
          <p:cNvPr id="3" name="Content Placeholder 2"/>
          <p:cNvSpPr>
            <a:spLocks noGrp="1"/>
          </p:cNvSpPr>
          <p:nvPr>
            <p:ph type="body" sz="quarter" idx="10"/>
          </p:nvPr>
        </p:nvSpPr>
        <p:spPr/>
        <p:txBody>
          <a:bodyPr/>
          <a:lstStyle/>
          <a:p>
            <a:r>
              <a:rPr lang="en-US" dirty="0" smtClean="0"/>
              <a:t>Is the statement True or False?</a:t>
            </a:r>
            <a:endParaRPr lang="en-US" dirty="0"/>
          </a:p>
        </p:txBody>
      </p:sp>
      <p:sp>
        <p:nvSpPr>
          <p:cNvPr id="10" name="Text Placeholder 9"/>
          <p:cNvSpPr>
            <a:spLocks noGrp="1"/>
          </p:cNvSpPr>
          <p:nvPr>
            <p:ph type="body" sz="quarter" idx="11"/>
          </p:nvPr>
        </p:nvSpPr>
        <p:spPr/>
        <p:txBody>
          <a:bodyPr anchor="ctr"/>
          <a:lstStyle/>
          <a:p>
            <a:pPr algn="ctr"/>
            <a:endParaRPr lang="en-US" dirty="0"/>
          </a:p>
        </p:txBody>
      </p:sp>
      <p:sp>
        <p:nvSpPr>
          <p:cNvPr id="13" name="Text Placeholder 12"/>
          <p:cNvSpPr>
            <a:spLocks noGrp="1"/>
          </p:cNvSpPr>
          <p:nvPr>
            <p:ph type="body" sz="quarter" idx="12"/>
          </p:nvPr>
        </p:nvSpPr>
        <p:spPr/>
        <p:txBody>
          <a:bodyPr/>
          <a:lstStyle/>
          <a:p>
            <a:endParaRPr lang="en-US"/>
          </a:p>
        </p:txBody>
      </p:sp>
      <p:sp>
        <p:nvSpPr>
          <p:cNvPr id="14" name="Text Placeholder 13"/>
          <p:cNvSpPr>
            <a:spLocks noGrp="1"/>
          </p:cNvSpPr>
          <p:nvPr>
            <p:ph type="body" sz="quarter" idx="13"/>
          </p:nvPr>
        </p:nvSpPr>
        <p:spPr/>
        <p:txBody>
          <a:bodyPr/>
          <a:lstStyle/>
          <a:p>
            <a:endParaRPr lang="en-US"/>
          </a:p>
        </p:txBody>
      </p:sp>
      <p:sp>
        <p:nvSpPr>
          <p:cNvPr id="15" name="Text Placeholder 14"/>
          <p:cNvSpPr>
            <a:spLocks noGrp="1"/>
          </p:cNvSpPr>
          <p:nvPr>
            <p:ph type="body" sz="quarter" idx="16"/>
          </p:nvPr>
        </p:nvSpPr>
        <p:spPr/>
        <p:txBody>
          <a:bodyPr anchor="ctr"/>
          <a:lstStyle/>
          <a:p>
            <a:pPr algn="ctr"/>
            <a:r>
              <a:rPr lang="en-US" dirty="0"/>
              <a:t>Production efficiency does not affect overhead costs.</a:t>
            </a:r>
          </a:p>
        </p:txBody>
      </p:sp>
      <p:sp>
        <p:nvSpPr>
          <p:cNvPr id="4" name="Frame 3"/>
          <p:cNvSpPr/>
          <p:nvPr/>
        </p:nvSpPr>
        <p:spPr>
          <a:xfrm>
            <a:off x="7501029" y="58671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2"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2" name="Rectangle 21">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86086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1</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smtClean="0"/>
              <a:t>Production efficiency has a direct effect on labor costs. Those labor costs are a large part of overhead.</a:t>
            </a:r>
            <a:endParaRPr lang="en-US" dirty="0"/>
          </a:p>
        </p:txBody>
      </p:sp>
      <p:sp>
        <p:nvSpPr>
          <p:cNvPr id="7" name="Text Placeholder 6"/>
          <p:cNvSpPr>
            <a:spLocks noGrp="1"/>
          </p:cNvSpPr>
          <p:nvPr>
            <p:ph type="body" sz="quarter" idx="16"/>
          </p:nvPr>
        </p:nvSpPr>
        <p:spPr/>
        <p:txBody>
          <a:bodyPr anchor="ctr"/>
          <a:lstStyle/>
          <a:p>
            <a:pPr algn="ctr"/>
            <a:r>
              <a:rPr lang="en-US" dirty="0"/>
              <a:t>Production efficiency does not affect overhead costs.</a:t>
            </a:r>
          </a:p>
        </p:txBody>
      </p:sp>
      <p:sp>
        <p:nvSpPr>
          <p:cNvPr id="4" name="Frame 3"/>
          <p:cNvSpPr/>
          <p:nvPr/>
        </p:nvSpPr>
        <p:spPr>
          <a:xfrm>
            <a:off x="7491884"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709981" y="2699221"/>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4" name="Text Placeholder 12"/>
          <p:cNvSpPr>
            <a:spLocks noGrp="1"/>
          </p:cNvSpPr>
          <p:nvPr>
            <p:ph type="body" sz="quarter" idx="12"/>
          </p:nvPr>
        </p:nvSpPr>
        <p:spPr>
          <a:xfrm>
            <a:off x="1703438" y="2702154"/>
            <a:ext cx="3680189" cy="680643"/>
          </a:xfrm>
        </p:spPr>
        <p:txBody>
          <a:bodyPr/>
          <a:lstStyle/>
          <a:p>
            <a:endParaRPr lang="en-US"/>
          </a:p>
        </p:txBody>
      </p:sp>
      <p:sp>
        <p:nvSpPr>
          <p:cNvPr id="15" name="Text Placeholder 13"/>
          <p:cNvSpPr>
            <a:spLocks noGrp="1"/>
          </p:cNvSpPr>
          <p:nvPr>
            <p:ph type="body" sz="quarter" idx="13"/>
          </p:nvPr>
        </p:nvSpPr>
        <p:spPr>
          <a:xfrm>
            <a:off x="1709985" y="3599367"/>
            <a:ext cx="3680189" cy="680643"/>
          </a:xfrm>
        </p:spPr>
        <p:txBody>
          <a:bodyPr/>
          <a:lstStyle/>
          <a:p>
            <a:endParaRPr lang="en-US"/>
          </a:p>
        </p:txBody>
      </p:sp>
      <p:sp>
        <p:nvSpPr>
          <p:cNvPr id="22"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23"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4" name="Rectangle 23">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79753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1</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a:t>Production efficiency has a direct effect on labor costs. Those labor costs are a large part of overhead.</a:t>
            </a:r>
          </a:p>
        </p:txBody>
      </p:sp>
      <p:sp>
        <p:nvSpPr>
          <p:cNvPr id="9" name="Text Placeholder 8"/>
          <p:cNvSpPr>
            <a:spLocks noGrp="1"/>
          </p:cNvSpPr>
          <p:nvPr>
            <p:ph type="body" sz="quarter" idx="16"/>
          </p:nvPr>
        </p:nvSpPr>
        <p:spPr/>
        <p:txBody>
          <a:bodyPr anchor="ctr"/>
          <a:lstStyle/>
          <a:p>
            <a:pPr algn="ctr"/>
            <a:r>
              <a:rPr lang="en-US" dirty="0"/>
              <a:t>Production efficiency does not affect overhead costs.</a:t>
            </a:r>
          </a:p>
        </p:txBody>
      </p:sp>
      <p:sp>
        <p:nvSpPr>
          <p:cNvPr id="4" name="Frame 3"/>
          <p:cNvSpPr/>
          <p:nvPr/>
        </p:nvSpPr>
        <p:spPr>
          <a:xfrm>
            <a:off x="7491884"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709977" y="3601190"/>
            <a:ext cx="3686732" cy="680643"/>
          </a:xfrm>
          <a:prstGeom prst="frame">
            <a:avLst/>
          </a:prstGeom>
          <a:solidFill>
            <a:schemeClr val="accent6"/>
          </a:solidFill>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4" name="Text Placeholder 12"/>
          <p:cNvSpPr>
            <a:spLocks noGrp="1"/>
          </p:cNvSpPr>
          <p:nvPr>
            <p:ph type="body" sz="quarter" idx="12"/>
          </p:nvPr>
        </p:nvSpPr>
        <p:spPr>
          <a:xfrm>
            <a:off x="1703438" y="2702154"/>
            <a:ext cx="3680189" cy="680643"/>
          </a:xfrm>
        </p:spPr>
        <p:txBody>
          <a:bodyPr/>
          <a:lstStyle/>
          <a:p>
            <a:endParaRPr lang="en-US"/>
          </a:p>
        </p:txBody>
      </p:sp>
      <p:sp>
        <p:nvSpPr>
          <p:cNvPr id="15" name="Text Placeholder 13"/>
          <p:cNvSpPr>
            <a:spLocks noGrp="1"/>
          </p:cNvSpPr>
          <p:nvPr>
            <p:ph type="body" sz="quarter" idx="13"/>
          </p:nvPr>
        </p:nvSpPr>
        <p:spPr>
          <a:xfrm>
            <a:off x="1709985" y="3599367"/>
            <a:ext cx="3680189" cy="680643"/>
          </a:xfrm>
        </p:spPr>
        <p:txBody>
          <a:bodyPr/>
          <a:lstStyle/>
          <a:p>
            <a:endParaRPr lang="en-US"/>
          </a:p>
        </p:txBody>
      </p:sp>
      <p:sp>
        <p:nvSpPr>
          <p:cNvPr id="1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23"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4" name="Rectangle 23">
            <a:hlinkClick r:id="rId2" action="ppaction://hlinksldjump"/>
          </p:cNvPr>
          <p:cNvSpPr/>
          <p:nvPr/>
        </p:nvSpPr>
        <p:spPr>
          <a:xfrm>
            <a:off x="1698743" y="2687501"/>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hlinkClick r:id="rId3" action="ppaction://hlinksldjump"/>
          </p:cNvPr>
          <p:cNvSpPr/>
          <p:nvPr/>
        </p:nvSpPr>
        <p:spPr>
          <a:xfrm>
            <a:off x="1709981" y="3594611"/>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83451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2</a:t>
            </a:r>
            <a:endParaRPr lang="en-US" dirty="0"/>
          </a:p>
        </p:txBody>
      </p:sp>
      <p:sp>
        <p:nvSpPr>
          <p:cNvPr id="3" name="Content Placeholder 2"/>
          <p:cNvSpPr>
            <a:spLocks noGrp="1"/>
          </p:cNvSpPr>
          <p:nvPr>
            <p:ph type="body" sz="quarter" idx="10"/>
          </p:nvPr>
        </p:nvSpPr>
        <p:spPr/>
        <p:txBody>
          <a:bodyPr/>
          <a:lstStyle/>
          <a:p>
            <a:r>
              <a:rPr lang="en-US" dirty="0" smtClean="0"/>
              <a:t>Is the statement True or False?</a:t>
            </a:r>
            <a:endParaRPr lang="en-US" dirty="0"/>
          </a:p>
        </p:txBody>
      </p:sp>
      <p:sp>
        <p:nvSpPr>
          <p:cNvPr id="10" name="Text Placeholder 9"/>
          <p:cNvSpPr>
            <a:spLocks noGrp="1"/>
          </p:cNvSpPr>
          <p:nvPr>
            <p:ph type="body" sz="quarter" idx="11"/>
          </p:nvPr>
        </p:nvSpPr>
        <p:spPr/>
        <p:txBody>
          <a:bodyPr anchor="ctr"/>
          <a:lstStyle/>
          <a:p>
            <a:pPr algn="ctr"/>
            <a:endParaRPr lang="en-US" dirty="0"/>
          </a:p>
        </p:txBody>
      </p:sp>
      <p:sp>
        <p:nvSpPr>
          <p:cNvPr id="15" name="Text Placeholder 14"/>
          <p:cNvSpPr>
            <a:spLocks noGrp="1"/>
          </p:cNvSpPr>
          <p:nvPr>
            <p:ph type="body" sz="quarter" idx="16"/>
          </p:nvPr>
        </p:nvSpPr>
        <p:spPr/>
        <p:txBody>
          <a:bodyPr anchor="ctr"/>
          <a:lstStyle/>
          <a:p>
            <a:pPr algn="ctr"/>
            <a:r>
              <a:rPr lang="en-US" dirty="0"/>
              <a:t>Consistency helps to increase user satisfaction.</a:t>
            </a:r>
          </a:p>
        </p:txBody>
      </p:sp>
      <p:sp>
        <p:nvSpPr>
          <p:cNvPr id="4" name="Frame 3"/>
          <p:cNvSpPr/>
          <p:nvPr/>
        </p:nvSpPr>
        <p:spPr>
          <a:xfrm>
            <a:off x="7491885"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2"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2" name="Rectangle 21">
            <a:hlinkClick r:id="rId2" action="ppaction://hlinksldjump"/>
          </p:cNvPr>
          <p:cNvSpPr/>
          <p:nvPr/>
        </p:nvSpPr>
        <p:spPr>
          <a:xfrm>
            <a:off x="1703437" y="269005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3" action="ppaction://hlinksldjump"/>
          </p:cNvPr>
          <p:cNvSpPr/>
          <p:nvPr/>
        </p:nvSpPr>
        <p:spPr>
          <a:xfrm>
            <a:off x="1703437"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3056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type="body" sz="quarter" idx="11"/>
          </p:nvPr>
        </p:nvSpPr>
        <p:spPr/>
        <p:txBody>
          <a:bodyPr>
            <a:noAutofit/>
          </a:bodyPr>
          <a:lstStyle/>
          <a:p>
            <a:pPr marL="0" indent="0">
              <a:buNone/>
            </a:pPr>
            <a:r>
              <a:rPr lang="en-US" sz="2000" dirty="0"/>
              <a:t>The module is designed for both DPLs and DPSs. Parts of it will be a refresher for some, for others this will be the first time you have seen this material.  At the end of the module you should all be on the same page.</a:t>
            </a:r>
          </a:p>
          <a:p>
            <a:pPr marL="0" indent="0">
              <a:buNone/>
            </a:pPr>
            <a:endParaRPr lang="en-US" sz="2000" dirty="0"/>
          </a:p>
          <a:p>
            <a:pPr marL="0" indent="0">
              <a:buNone/>
            </a:pPr>
            <a:r>
              <a:rPr lang="en-US" sz="2000" dirty="0"/>
              <a:t>The module should take you approximately 20 minutes to complete and there will be a short posttest to help assess your progress</a:t>
            </a:r>
            <a:r>
              <a:rPr lang="en-US" sz="2000" dirty="0" smtClean="0"/>
              <a:t>.</a:t>
            </a:r>
          </a:p>
          <a:p>
            <a:pPr marL="0" indent="0">
              <a:buNone/>
            </a:pPr>
            <a:endParaRPr lang="en-US" sz="2000" dirty="0"/>
          </a:p>
          <a:p>
            <a:pPr marL="0" indent="0">
              <a:buNone/>
            </a:pPr>
            <a:r>
              <a:rPr lang="en-US" sz="2000" dirty="0" smtClean="0"/>
              <a:t>There are 3 main goals and 12 objectives for you to achieve.</a:t>
            </a:r>
            <a:endParaRPr lang="en-US" sz="2000" dirty="0"/>
          </a:p>
          <a:p>
            <a:pPr marL="0" indent="0">
              <a:buNone/>
            </a:pPr>
            <a:endParaRPr lang="en-US" sz="2000" dirty="0"/>
          </a:p>
          <a:p>
            <a:pPr marL="0" indent="0">
              <a:buNone/>
            </a:pPr>
            <a:r>
              <a:rPr lang="en-US" sz="2000" dirty="0"/>
              <a:t>The module will follow a simple format.</a:t>
            </a:r>
          </a:p>
          <a:p>
            <a:pPr marL="457200" lvl="1" indent="0">
              <a:buNone/>
            </a:pPr>
            <a:r>
              <a:rPr lang="en-US" sz="2000" dirty="0" smtClean="0"/>
              <a:t>Information </a:t>
            </a:r>
            <a:r>
              <a:rPr lang="en-US" sz="2000" dirty="0">
                <a:sym typeface="Wingdings"/>
              </a:rPr>
              <a:t> Rhetorical prompt/Examples  Practice questions</a:t>
            </a:r>
            <a:endParaRPr lang="en-US" sz="2000" dirty="0"/>
          </a:p>
        </p:txBody>
      </p:sp>
      <p:sp>
        <p:nvSpPr>
          <p:cNvPr id="4" name="Frame 3"/>
          <p:cNvSpPr/>
          <p:nvPr/>
        </p:nvSpPr>
        <p:spPr>
          <a:xfrm>
            <a:off x="1463675" y="587861"/>
            <a:ext cx="1450974"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070718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2</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smtClean="0"/>
              <a:t>Consistency across web properties is huge factor in lowering user interaction frustrations.</a:t>
            </a:r>
            <a:endParaRPr lang="en-US" dirty="0"/>
          </a:p>
        </p:txBody>
      </p:sp>
      <p:sp>
        <p:nvSpPr>
          <p:cNvPr id="7" name="Text Placeholder 6"/>
          <p:cNvSpPr>
            <a:spLocks noGrp="1"/>
          </p:cNvSpPr>
          <p:nvPr>
            <p:ph type="body" sz="quarter" idx="16"/>
          </p:nvPr>
        </p:nvSpPr>
        <p:spPr/>
        <p:txBody>
          <a:bodyPr anchor="ctr"/>
          <a:lstStyle/>
          <a:p>
            <a:pPr algn="ctr"/>
            <a:r>
              <a:rPr lang="en-US" dirty="0"/>
              <a:t>Consistency helps to increase user satisfaction.</a:t>
            </a:r>
          </a:p>
        </p:txBody>
      </p:sp>
      <p:sp>
        <p:nvSpPr>
          <p:cNvPr id="4" name="Frame 3"/>
          <p:cNvSpPr/>
          <p:nvPr/>
        </p:nvSpPr>
        <p:spPr>
          <a:xfrm>
            <a:off x="7491884" y="58671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709983" y="3597544"/>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18" name="Rectangle 17">
            <a:hlinkClick r:id="rId2" action="ppaction://hlinksldjump"/>
          </p:cNvPr>
          <p:cNvSpPr/>
          <p:nvPr/>
        </p:nvSpPr>
        <p:spPr>
          <a:xfrm>
            <a:off x="1703437" y="269005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hlinkClick r:id="rId3" action="ppaction://hlinksldjump"/>
          </p:cNvPr>
          <p:cNvSpPr/>
          <p:nvPr/>
        </p:nvSpPr>
        <p:spPr>
          <a:xfrm>
            <a:off x="1703437"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16249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2</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smtClean="0"/>
              <a:t>The more consistent different web properties are the easier they are to use. The ease of use translates to user satisfaction.</a:t>
            </a:r>
            <a:endParaRPr lang="en-US" dirty="0"/>
          </a:p>
        </p:txBody>
      </p:sp>
      <p:sp>
        <p:nvSpPr>
          <p:cNvPr id="11" name="Text Placeholder 10"/>
          <p:cNvSpPr>
            <a:spLocks noGrp="1"/>
          </p:cNvSpPr>
          <p:nvPr>
            <p:ph type="body" sz="quarter" idx="16"/>
          </p:nvPr>
        </p:nvSpPr>
        <p:spPr/>
        <p:txBody>
          <a:bodyPr anchor="ctr"/>
          <a:lstStyle/>
          <a:p>
            <a:pPr algn="ctr"/>
            <a:r>
              <a:rPr lang="en-US" dirty="0"/>
              <a:t>Consistency helps to increase user satisfaction.</a:t>
            </a:r>
          </a:p>
        </p:txBody>
      </p:sp>
      <p:sp>
        <p:nvSpPr>
          <p:cNvPr id="4" name="Frame 3"/>
          <p:cNvSpPr/>
          <p:nvPr/>
        </p:nvSpPr>
        <p:spPr>
          <a:xfrm>
            <a:off x="7491884"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703436" y="2690056"/>
            <a:ext cx="3686732" cy="680643"/>
          </a:xfrm>
          <a:prstGeom prst="fram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0"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21"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22" name="Rectangle 21">
            <a:hlinkClick r:id="rId2" action="ppaction://hlinksldjump"/>
          </p:cNvPr>
          <p:cNvSpPr/>
          <p:nvPr/>
        </p:nvSpPr>
        <p:spPr>
          <a:xfrm>
            <a:off x="1703437" y="269005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3" action="ppaction://hlinksldjump"/>
          </p:cNvPr>
          <p:cNvSpPr/>
          <p:nvPr/>
        </p:nvSpPr>
        <p:spPr>
          <a:xfrm>
            <a:off x="1703437"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35801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3</a:t>
            </a:r>
            <a:endParaRPr lang="en-US" dirty="0"/>
          </a:p>
        </p:txBody>
      </p:sp>
      <p:sp>
        <p:nvSpPr>
          <p:cNvPr id="3" name="Content Placeholder 2"/>
          <p:cNvSpPr>
            <a:spLocks noGrp="1"/>
          </p:cNvSpPr>
          <p:nvPr>
            <p:ph type="body" sz="quarter" idx="10"/>
          </p:nvPr>
        </p:nvSpPr>
        <p:spPr/>
        <p:txBody>
          <a:bodyPr/>
          <a:lstStyle/>
          <a:p>
            <a:r>
              <a:rPr lang="en-US" dirty="0" smtClean="0"/>
              <a:t>Is the statement True or False?</a:t>
            </a:r>
            <a:endParaRPr lang="en-US" dirty="0"/>
          </a:p>
        </p:txBody>
      </p:sp>
      <p:sp>
        <p:nvSpPr>
          <p:cNvPr id="10" name="Text Placeholder 9"/>
          <p:cNvSpPr>
            <a:spLocks noGrp="1"/>
          </p:cNvSpPr>
          <p:nvPr>
            <p:ph type="body" sz="quarter" idx="11"/>
          </p:nvPr>
        </p:nvSpPr>
        <p:spPr/>
        <p:txBody>
          <a:bodyPr anchor="ctr"/>
          <a:lstStyle/>
          <a:p>
            <a:pPr algn="ctr"/>
            <a:endParaRPr lang="en-US" dirty="0"/>
          </a:p>
        </p:txBody>
      </p:sp>
      <p:sp>
        <p:nvSpPr>
          <p:cNvPr id="15" name="Text Placeholder 14"/>
          <p:cNvSpPr>
            <a:spLocks noGrp="1"/>
          </p:cNvSpPr>
          <p:nvPr>
            <p:ph type="body" sz="quarter" idx="16"/>
          </p:nvPr>
        </p:nvSpPr>
        <p:spPr/>
        <p:txBody>
          <a:bodyPr anchor="ctr"/>
          <a:lstStyle/>
          <a:p>
            <a:pPr algn="ctr"/>
            <a:r>
              <a:rPr lang="en-US" dirty="0"/>
              <a:t>Error reduction </a:t>
            </a:r>
            <a:r>
              <a:rPr lang="en-US" dirty="0" smtClean="0"/>
              <a:t>has a negative return on investment for IBM.</a:t>
            </a:r>
            <a:endParaRPr lang="en-US" dirty="0"/>
          </a:p>
        </p:txBody>
      </p:sp>
      <p:sp>
        <p:nvSpPr>
          <p:cNvPr id="4" name="Frame 3"/>
          <p:cNvSpPr/>
          <p:nvPr/>
        </p:nvSpPr>
        <p:spPr>
          <a:xfrm>
            <a:off x="7501029" y="58671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18" name="Rectangle 17">
            <a:hlinkClick r:id="rId2" action="ppaction://hlinksldjump"/>
          </p:cNvPr>
          <p:cNvSpPr/>
          <p:nvPr/>
        </p:nvSpPr>
        <p:spPr>
          <a:xfrm>
            <a:off x="1703437" y="269005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hlinkClick r:id="rId3" action="ppaction://hlinksldjump"/>
          </p:cNvPr>
          <p:cNvSpPr/>
          <p:nvPr/>
        </p:nvSpPr>
        <p:spPr>
          <a:xfrm>
            <a:off x="1703437"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57052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3</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smtClean="0"/>
              <a:t>Error reduction has up front costs, such as training, but the savings outweighs the investment.</a:t>
            </a:r>
            <a:endParaRPr lang="en-US" dirty="0"/>
          </a:p>
        </p:txBody>
      </p:sp>
      <p:sp>
        <p:nvSpPr>
          <p:cNvPr id="7" name="Text Placeholder 6"/>
          <p:cNvSpPr>
            <a:spLocks noGrp="1"/>
          </p:cNvSpPr>
          <p:nvPr>
            <p:ph type="body" sz="quarter" idx="16"/>
          </p:nvPr>
        </p:nvSpPr>
        <p:spPr/>
        <p:txBody>
          <a:bodyPr anchor="ctr"/>
          <a:lstStyle/>
          <a:p>
            <a:pPr algn="ctr"/>
            <a:r>
              <a:rPr lang="en-US" dirty="0"/>
              <a:t>Error reduction has a negative return on investment for IBM.</a:t>
            </a:r>
          </a:p>
        </p:txBody>
      </p:sp>
      <p:sp>
        <p:nvSpPr>
          <p:cNvPr id="4" name="Frame 3"/>
          <p:cNvSpPr/>
          <p:nvPr/>
        </p:nvSpPr>
        <p:spPr>
          <a:xfrm>
            <a:off x="7491884"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696894" y="2702154"/>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18" name="Rectangle 17">
            <a:hlinkClick r:id="rId2" action="ppaction://hlinksldjump"/>
          </p:cNvPr>
          <p:cNvSpPr/>
          <p:nvPr/>
        </p:nvSpPr>
        <p:spPr>
          <a:xfrm>
            <a:off x="1703437" y="269005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hlinkClick r:id="rId3" action="ppaction://hlinksldjump"/>
          </p:cNvPr>
          <p:cNvSpPr/>
          <p:nvPr/>
        </p:nvSpPr>
        <p:spPr>
          <a:xfrm>
            <a:off x="1703437"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834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1.5 Practice 3</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a:t>Production efficiency has a direct effect on labor costs. Those labor costs are a large part of overhead.</a:t>
            </a:r>
          </a:p>
        </p:txBody>
      </p:sp>
      <p:sp>
        <p:nvSpPr>
          <p:cNvPr id="9" name="Text Placeholder 8"/>
          <p:cNvSpPr>
            <a:spLocks noGrp="1"/>
          </p:cNvSpPr>
          <p:nvPr>
            <p:ph type="body" sz="quarter" idx="16"/>
          </p:nvPr>
        </p:nvSpPr>
        <p:spPr/>
        <p:txBody>
          <a:bodyPr anchor="ctr"/>
          <a:lstStyle/>
          <a:p>
            <a:pPr algn="ctr"/>
            <a:r>
              <a:rPr lang="en-US" dirty="0"/>
              <a:t>Error reduction has a negative return on investment for IBM.</a:t>
            </a:r>
          </a:p>
        </p:txBody>
      </p:sp>
      <p:sp>
        <p:nvSpPr>
          <p:cNvPr id="4" name="Frame 3"/>
          <p:cNvSpPr/>
          <p:nvPr/>
        </p:nvSpPr>
        <p:spPr>
          <a:xfrm>
            <a:off x="7491884"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696891" y="3597543"/>
            <a:ext cx="3686732" cy="680643"/>
          </a:xfrm>
          <a:prstGeom prst="frame">
            <a:avLst/>
          </a:prstGeom>
          <a:solidFill>
            <a:schemeClr val="accent6"/>
          </a:solidFill>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7"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8"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19" name="Rectangle 18">
            <a:hlinkClick r:id="rId2" action="ppaction://hlinksldjump"/>
          </p:cNvPr>
          <p:cNvSpPr/>
          <p:nvPr/>
        </p:nvSpPr>
        <p:spPr>
          <a:xfrm>
            <a:off x="1703437" y="269005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hlinkClick r:id="rId3" action="ppaction://hlinksldjump"/>
          </p:cNvPr>
          <p:cNvSpPr/>
          <p:nvPr/>
        </p:nvSpPr>
        <p:spPr>
          <a:xfrm>
            <a:off x="1703437"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4315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a:t>
            </a:r>
            <a:endParaRPr lang="en-US" dirty="0"/>
          </a:p>
        </p:txBody>
      </p:sp>
      <p:sp>
        <p:nvSpPr>
          <p:cNvPr id="3" name="Content Placeholder 2"/>
          <p:cNvSpPr>
            <a:spLocks noGrp="1"/>
          </p:cNvSpPr>
          <p:nvPr>
            <p:ph type="body" sz="quarter" idx="11"/>
          </p:nvPr>
        </p:nvSpPr>
        <p:spPr>
          <a:xfrm>
            <a:off x="521494" y="1937552"/>
            <a:ext cx="11149012" cy="2716744"/>
          </a:xfrm>
        </p:spPr>
        <p:txBody>
          <a:bodyPr anchor="ctr">
            <a:normAutofit/>
          </a:bodyPr>
          <a:lstStyle/>
          <a:p>
            <a:pPr marL="0" indent="0" algn="ctr">
              <a:buNone/>
            </a:pPr>
            <a:r>
              <a:rPr lang="en-US" sz="4400" dirty="0"/>
              <a:t>Learn when tasks should be checked for QA issues and why timing is important.</a:t>
            </a:r>
          </a:p>
        </p:txBody>
      </p:sp>
    </p:spTree>
    <p:extLst>
      <p:ext uri="{BB962C8B-B14F-4D97-AF65-F5344CB8AC3E}">
        <p14:creationId xmlns:p14="http://schemas.microsoft.com/office/powerpoint/2010/main" val="4614457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2 - Objectives</a:t>
            </a:r>
            <a:endParaRPr lang="en-US" dirty="0"/>
          </a:p>
        </p:txBody>
      </p:sp>
      <p:sp>
        <p:nvSpPr>
          <p:cNvPr id="3" name="Content Placeholder 2"/>
          <p:cNvSpPr>
            <a:spLocks noGrp="1"/>
          </p:cNvSpPr>
          <p:nvPr>
            <p:ph type="body" sz="quarter" idx="11"/>
          </p:nvPr>
        </p:nvSpPr>
        <p:spPr/>
        <p:txBody>
          <a:bodyPr>
            <a:normAutofit/>
          </a:bodyPr>
          <a:lstStyle/>
          <a:p>
            <a:pPr marL="457200" lvl="1" indent="0">
              <a:buNone/>
            </a:pPr>
            <a:r>
              <a:rPr lang="en-US" dirty="0"/>
              <a:t>2</a:t>
            </a:r>
            <a:r>
              <a:rPr lang="en-US" dirty="0" smtClean="0"/>
              <a:t>.1 -- </a:t>
            </a:r>
            <a:r>
              <a:rPr lang="en-US" dirty="0"/>
              <a:t>Given a statement, the learner will be able to recognize a false statement detailing the results of an unresolved QA issue</a:t>
            </a:r>
            <a:r>
              <a:rPr lang="en-US" dirty="0" smtClean="0"/>
              <a:t>.</a:t>
            </a:r>
          </a:p>
          <a:p>
            <a:pPr marL="457200" lvl="1" indent="0">
              <a:buNone/>
            </a:pPr>
            <a:r>
              <a:rPr lang="en-US" dirty="0" smtClean="0"/>
              <a:t>2.2 -- </a:t>
            </a:r>
            <a:r>
              <a:rPr lang="en-US" dirty="0"/>
              <a:t>Given a list of statements the learner will be able to select why DPLs and DPSs should check every task for potential QA issues.</a:t>
            </a:r>
            <a:endParaRPr lang="en-US" dirty="0" smtClean="0"/>
          </a:p>
        </p:txBody>
      </p:sp>
    </p:spTree>
    <p:extLst>
      <p:ext uri="{BB962C8B-B14F-4D97-AF65-F5344CB8AC3E}">
        <p14:creationId xmlns:p14="http://schemas.microsoft.com/office/powerpoint/2010/main" val="9555566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an issue was missed, so what? </a:t>
            </a:r>
          </a:p>
        </p:txBody>
      </p:sp>
      <p:sp>
        <p:nvSpPr>
          <p:cNvPr id="3" name="Content Placeholder 2"/>
          <p:cNvSpPr>
            <a:spLocks noGrp="1"/>
          </p:cNvSpPr>
          <p:nvPr>
            <p:ph type="body" sz="quarter" idx="11"/>
          </p:nvPr>
        </p:nvSpPr>
        <p:spPr/>
        <p:txBody>
          <a:bodyPr/>
          <a:lstStyle/>
          <a:p>
            <a:pPr marL="457200" lvl="1" indent="0">
              <a:buNone/>
            </a:pPr>
            <a:endParaRPr lang="en-US" dirty="0" smtClean="0"/>
          </a:p>
          <a:p>
            <a:pPr lvl="1"/>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84607922"/>
              </p:ext>
            </p:extLst>
          </p:nvPr>
        </p:nvGraphicFramePr>
        <p:xfrm>
          <a:off x="334505" y="1937552"/>
          <a:ext cx="11522990" cy="4079880"/>
        </p:xfrm>
        <a:graphic>
          <a:graphicData uri="http://schemas.openxmlformats.org/drawingml/2006/table">
            <a:tbl>
              <a:tblPr firstRow="1" bandRow="1">
                <a:tableStyleId>{5C22544A-7EE6-4342-B048-85BDC9FD1C3A}</a:tableStyleId>
              </a:tblPr>
              <a:tblGrid>
                <a:gridCol w="3276301"/>
                <a:gridCol w="1686096"/>
                <a:gridCol w="6560593"/>
              </a:tblGrid>
              <a:tr h="45138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A missed issue can be an annoyance or catastrophic depending on the error and when it is discovered.</a:t>
                      </a:r>
                    </a:p>
                  </a:txBody>
                  <a:tcPr>
                    <a:solidFill>
                      <a:schemeClr val="bg1"/>
                    </a:solidFill>
                  </a:tcPr>
                </a:tc>
                <a:tc hMerge="1">
                  <a:txBody>
                    <a:bodyPr/>
                    <a:lstStyle/>
                    <a:p>
                      <a:endParaRPr lang="en-US" dirty="0"/>
                    </a:p>
                  </a:txBody>
                  <a:tcPr/>
                </a:tc>
                <a:tc hMerge="1">
                  <a:txBody>
                    <a:bodyPr/>
                    <a:lstStyle/>
                    <a:p>
                      <a:endParaRPr lang="en-US" dirty="0"/>
                    </a:p>
                  </a:txBody>
                  <a:tcPr/>
                </a:tc>
              </a:tr>
              <a:tr h="451380">
                <a:tc>
                  <a:txBody>
                    <a:bodyPr/>
                    <a:lstStyle/>
                    <a:p>
                      <a:r>
                        <a:rPr lang="en-US" sz="1400" b="1" dirty="0" smtClean="0">
                          <a:solidFill>
                            <a:schemeClr val="bg1"/>
                          </a:solidFill>
                        </a:rPr>
                        <a:t>Stage</a:t>
                      </a:r>
                      <a:endParaRPr lang="en-US" sz="1400" b="1" dirty="0">
                        <a:solidFill>
                          <a:schemeClr val="bg1"/>
                        </a:solidFill>
                      </a:endParaRPr>
                    </a:p>
                  </a:txBody>
                  <a:tcPr>
                    <a:solidFill>
                      <a:schemeClr val="accent1"/>
                    </a:solidFill>
                  </a:tcPr>
                </a:tc>
                <a:tc>
                  <a:txBody>
                    <a:bodyPr/>
                    <a:lstStyle/>
                    <a:p>
                      <a:r>
                        <a:rPr lang="en-US" sz="1400" b="1" dirty="0" smtClean="0">
                          <a:solidFill>
                            <a:schemeClr val="bg1"/>
                          </a:solidFill>
                        </a:rPr>
                        <a:t>Concern</a:t>
                      </a:r>
                      <a:r>
                        <a:rPr lang="en-US" sz="1400" b="1" baseline="0" dirty="0" smtClean="0">
                          <a:solidFill>
                            <a:schemeClr val="bg1"/>
                          </a:solidFill>
                        </a:rPr>
                        <a:t> Level</a:t>
                      </a:r>
                      <a:endParaRPr lang="en-US" sz="1400" b="1" dirty="0">
                        <a:solidFill>
                          <a:schemeClr val="bg1"/>
                        </a:solidFill>
                      </a:endParaRPr>
                    </a:p>
                  </a:txBody>
                  <a:tcPr>
                    <a:solidFill>
                      <a:schemeClr val="accent1"/>
                    </a:solidFill>
                  </a:tcPr>
                </a:tc>
                <a:tc>
                  <a:txBody>
                    <a:bodyPr/>
                    <a:lstStyle/>
                    <a:p>
                      <a:r>
                        <a:rPr lang="en-US" sz="1400" b="1" dirty="0" smtClean="0">
                          <a:solidFill>
                            <a:schemeClr val="bg1"/>
                          </a:solidFill>
                        </a:rPr>
                        <a:t>Notes</a:t>
                      </a:r>
                      <a:endParaRPr lang="en-US" sz="1400" b="1" dirty="0">
                        <a:solidFill>
                          <a:schemeClr val="bg1"/>
                        </a:solidFill>
                      </a:endParaRPr>
                    </a:p>
                  </a:txBody>
                  <a:tcPr>
                    <a:solidFill>
                      <a:schemeClr val="accent1"/>
                    </a:solidFill>
                  </a:tcPr>
                </a:tc>
              </a:tr>
              <a:tr h="45138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Sponsor submits a task</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Low</a:t>
                      </a:r>
                    </a:p>
                    <a:p>
                      <a:endParaRPr lang="en-US" sz="1200" dirty="0"/>
                    </a:p>
                  </a:txBody>
                  <a:tcPr/>
                </a:tc>
                <a:tc>
                  <a:txBody>
                    <a:bodyPr/>
                    <a:lstStyle/>
                    <a:p>
                      <a:r>
                        <a:rPr lang="en-US" sz="1200" dirty="0" smtClean="0"/>
                        <a:t>Little issue as others should detect the error</a:t>
                      </a:r>
                      <a:endParaRPr lang="en-US" sz="1200" dirty="0"/>
                    </a:p>
                  </a:txBody>
                  <a:tcPr/>
                </a:tc>
              </a:tr>
              <a:tr h="451380">
                <a:tc>
                  <a:txBody>
                    <a:bodyPr/>
                    <a:lstStyle/>
                    <a:p>
                      <a:r>
                        <a:rPr lang="en-US" sz="1200" dirty="0" smtClean="0"/>
                        <a:t>DPL/DPS submits task to build</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Medium</a:t>
                      </a:r>
                    </a:p>
                    <a:p>
                      <a:endParaRPr lang="en-US" sz="1200" dirty="0"/>
                    </a:p>
                  </a:txBody>
                  <a:tcPr/>
                </a:tc>
                <a:tc>
                  <a:txBody>
                    <a:bodyPr/>
                    <a:lstStyle/>
                    <a:p>
                      <a:r>
                        <a:rPr lang="en-US" sz="1200" dirty="0" smtClean="0"/>
                        <a:t>Large</a:t>
                      </a:r>
                      <a:r>
                        <a:rPr lang="en-US" sz="1200" baseline="0" dirty="0" smtClean="0"/>
                        <a:t> errors should be discovered and corrected at this step.</a:t>
                      </a:r>
                      <a:endParaRPr lang="en-US" sz="1200" dirty="0"/>
                    </a:p>
                  </a:txBody>
                  <a:tcPr/>
                </a:tc>
              </a:tr>
              <a:tr h="451380">
                <a:tc>
                  <a:txBody>
                    <a:bodyPr/>
                    <a:lstStyle/>
                    <a:p>
                      <a:r>
                        <a:rPr lang="en-US" sz="1200" dirty="0" smtClean="0"/>
                        <a:t>Builder edits or creates page</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Medium</a:t>
                      </a:r>
                    </a:p>
                  </a:txBody>
                  <a:tcPr/>
                </a:tc>
                <a:tc>
                  <a:txBody>
                    <a:bodyPr/>
                    <a:lstStyle/>
                    <a:p>
                      <a:r>
                        <a:rPr lang="en-US" sz="1200" dirty="0" smtClean="0"/>
                        <a:t>Medium</a:t>
                      </a:r>
                      <a:r>
                        <a:rPr lang="en-US" sz="1200" baseline="0" dirty="0" smtClean="0"/>
                        <a:t> Errors should be discovered and corrected at this step</a:t>
                      </a:r>
                      <a:endParaRPr lang="en-US" sz="1200" dirty="0"/>
                    </a:p>
                  </a:txBody>
                  <a:tcPr/>
                </a:tc>
              </a:tr>
              <a:tr h="45138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QA specialist checks edits</a:t>
                      </a:r>
                    </a:p>
                  </a:txBody>
                  <a:tcPr/>
                </a:tc>
                <a:tc>
                  <a:txBody>
                    <a:bodyPr/>
                    <a:lstStyle/>
                    <a:p>
                      <a:r>
                        <a:rPr lang="en-US" sz="1200" dirty="0" smtClean="0"/>
                        <a:t>High</a:t>
                      </a:r>
                      <a:endParaRPr lang="en-US" sz="1200" dirty="0"/>
                    </a:p>
                  </a:txBody>
                  <a:tcPr/>
                </a:tc>
                <a:tc>
                  <a:txBody>
                    <a:bodyPr/>
                    <a:lstStyle/>
                    <a:p>
                      <a:r>
                        <a:rPr lang="en-US" sz="1200" dirty="0" smtClean="0"/>
                        <a:t>All</a:t>
                      </a:r>
                      <a:r>
                        <a:rPr lang="en-US" sz="1200" baseline="0" dirty="0" smtClean="0"/>
                        <a:t> errors should be discovered and corrected by the end of this step</a:t>
                      </a:r>
                      <a:endParaRPr lang="en-US" sz="1200" dirty="0"/>
                    </a:p>
                  </a:txBody>
                  <a:tcPr/>
                </a:tc>
              </a:tr>
              <a:tr h="45138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Sponsor checks task</a:t>
                      </a:r>
                    </a:p>
                  </a:txBody>
                  <a:tcPr/>
                </a:tc>
                <a:tc>
                  <a:txBody>
                    <a:bodyPr/>
                    <a:lstStyle/>
                    <a:p>
                      <a:r>
                        <a:rPr lang="en-US" sz="1200" dirty="0" smtClean="0"/>
                        <a:t>High</a:t>
                      </a:r>
                      <a:endParaRPr lang="en-US" sz="1200" dirty="0"/>
                    </a:p>
                  </a:txBody>
                  <a:tcPr/>
                </a:tc>
                <a:tc>
                  <a:txBody>
                    <a:bodyPr/>
                    <a:lstStyle/>
                    <a:p>
                      <a:r>
                        <a:rPr lang="en-US" sz="1200" dirty="0" smtClean="0"/>
                        <a:t>All QA errors that</a:t>
                      </a:r>
                      <a:r>
                        <a:rPr lang="en-US" sz="1200" baseline="0" dirty="0" smtClean="0"/>
                        <a:t> make it through to this step are likely to make it to the next step</a:t>
                      </a:r>
                      <a:endParaRPr lang="en-US" sz="1200" dirty="0"/>
                    </a:p>
                  </a:txBody>
                  <a:tcPr/>
                </a:tc>
              </a:tr>
              <a:tr h="45138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Publisher publishes task</a:t>
                      </a:r>
                    </a:p>
                  </a:txBody>
                  <a:tcPr/>
                </a:tc>
                <a:tc>
                  <a:txBody>
                    <a:bodyPr/>
                    <a:lstStyle/>
                    <a:p>
                      <a:r>
                        <a:rPr lang="en-US" sz="1200" dirty="0" smtClean="0"/>
                        <a:t>High</a:t>
                      </a:r>
                      <a:endParaRPr lang="en-US" sz="1200" dirty="0"/>
                    </a:p>
                  </a:txBody>
                  <a:tcPr/>
                </a:tc>
                <a:tc>
                  <a:txBody>
                    <a:bodyPr/>
                    <a:lstStyle/>
                    <a:p>
                      <a:r>
                        <a:rPr lang="en-US" sz="1200" dirty="0" smtClean="0"/>
                        <a:t>All QA errors that</a:t>
                      </a:r>
                      <a:r>
                        <a:rPr lang="en-US" sz="1200" baseline="0" dirty="0" smtClean="0"/>
                        <a:t> make it through to this step are likely to be published</a:t>
                      </a:r>
                      <a:endParaRPr lang="en-US" sz="1200" dirty="0"/>
                    </a:p>
                  </a:txBody>
                  <a:tcPr/>
                </a:tc>
              </a:tr>
              <a:tr h="38988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User view page</a:t>
                      </a:r>
                    </a:p>
                  </a:txBody>
                  <a:tcPr/>
                </a:tc>
                <a:tc>
                  <a:txBody>
                    <a:bodyPr/>
                    <a:lstStyle/>
                    <a:p>
                      <a:r>
                        <a:rPr lang="en-US" sz="1200" dirty="0" smtClean="0"/>
                        <a:t>Catastrophic</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All QA errors that</a:t>
                      </a:r>
                      <a:r>
                        <a:rPr lang="en-US" sz="1200" baseline="0" dirty="0" smtClean="0"/>
                        <a:t> make it through to this step affect user satisfaction and depending on the error could have legal implications.</a:t>
                      </a:r>
                      <a:endParaRPr lang="en-US" sz="1200" dirty="0" smtClean="0"/>
                    </a:p>
                  </a:txBody>
                  <a:tcPr/>
                </a:tc>
              </a:tr>
            </a:tbl>
          </a:graphicData>
        </a:graphic>
      </p:graphicFrame>
      <p:sp>
        <p:nvSpPr>
          <p:cNvPr id="5" name="Frame 4"/>
          <p:cNvSpPr/>
          <p:nvPr/>
        </p:nvSpPr>
        <p:spPr>
          <a:xfrm>
            <a:off x="8636000" y="591036"/>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538112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an issue was missed, so what? </a:t>
            </a:r>
          </a:p>
        </p:txBody>
      </p:sp>
      <p:sp>
        <p:nvSpPr>
          <p:cNvPr id="3" name="Content Placeholder 2"/>
          <p:cNvSpPr>
            <a:spLocks noGrp="1"/>
          </p:cNvSpPr>
          <p:nvPr>
            <p:ph type="body" sz="quarter" idx="11"/>
          </p:nvPr>
        </p:nvSpPr>
        <p:spPr/>
        <p:txBody>
          <a:bodyPr/>
          <a:lstStyle/>
          <a:p>
            <a:pPr marL="457200" lvl="1" indent="0">
              <a:buNone/>
            </a:pPr>
            <a:endParaRPr lang="en-US" dirty="0" smtClean="0"/>
          </a:p>
          <a:p>
            <a:pPr lvl="1"/>
            <a:endParaRPr lang="en-US" dirty="0" smtClean="0"/>
          </a:p>
        </p:txBody>
      </p:sp>
      <p:sp>
        <p:nvSpPr>
          <p:cNvPr id="6" name="Content Placeholder 2"/>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What are some of the errors that can make it through?</a:t>
            </a:r>
          </a:p>
          <a:p>
            <a:pPr lvl="1"/>
            <a:r>
              <a:rPr lang="en-US" dirty="0" smtClean="0"/>
              <a:t>Images that are the wrong size</a:t>
            </a:r>
          </a:p>
          <a:p>
            <a:pPr lvl="1"/>
            <a:r>
              <a:rPr lang="en-US" dirty="0" smtClean="0"/>
              <a:t>Jumbled layouts</a:t>
            </a:r>
          </a:p>
          <a:p>
            <a:pPr lvl="1"/>
            <a:r>
              <a:rPr lang="en-US" dirty="0" smtClean="0"/>
              <a:t>Odd colors</a:t>
            </a:r>
          </a:p>
          <a:p>
            <a:pPr lvl="1"/>
            <a:r>
              <a:rPr lang="en-US" dirty="0" smtClean="0"/>
              <a:t>Missing </a:t>
            </a:r>
            <a:r>
              <a:rPr lang="en-US" dirty="0" err="1" smtClean="0"/>
              <a:t>tootltips</a:t>
            </a:r>
            <a:endParaRPr lang="en-US" dirty="0" smtClean="0"/>
          </a:p>
          <a:p>
            <a:pPr lvl="1"/>
            <a:r>
              <a:rPr lang="en-US" dirty="0" smtClean="0"/>
              <a:t>Broken tab structures</a:t>
            </a:r>
          </a:p>
          <a:p>
            <a:pPr lvl="1"/>
            <a:r>
              <a:rPr lang="en-US" dirty="0" smtClean="0"/>
              <a:t>Missing branding</a:t>
            </a:r>
          </a:p>
          <a:p>
            <a:r>
              <a:rPr lang="en-US" dirty="0" smtClean="0"/>
              <a:t>While most of these may not seem terrible each one of them affects IBM’s business and our customer’s satisfaction.</a:t>
            </a:r>
            <a:endParaRPr lang="en-US" dirty="0"/>
          </a:p>
        </p:txBody>
      </p:sp>
      <p:sp>
        <p:nvSpPr>
          <p:cNvPr id="5" name="Frame 4"/>
          <p:cNvSpPr/>
          <p:nvPr/>
        </p:nvSpPr>
        <p:spPr>
          <a:xfrm>
            <a:off x="8636000" y="591036"/>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762592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an issue was missed, so what? </a:t>
            </a:r>
          </a:p>
        </p:txBody>
      </p:sp>
      <p:sp>
        <p:nvSpPr>
          <p:cNvPr id="3" name="Content Placeholder 2"/>
          <p:cNvSpPr>
            <a:spLocks noGrp="1"/>
          </p:cNvSpPr>
          <p:nvPr>
            <p:ph type="body" sz="quarter" idx="11"/>
          </p:nvPr>
        </p:nvSpPr>
        <p:spPr/>
        <p:txBody>
          <a:bodyPr/>
          <a:lstStyle/>
          <a:p>
            <a:pPr marL="457200" lvl="1" indent="0">
              <a:buNone/>
            </a:pPr>
            <a:endParaRPr lang="en-US" dirty="0" smtClean="0"/>
          </a:p>
          <a:p>
            <a:pPr lvl="1"/>
            <a:endParaRPr lang="en-US" dirty="0" smtClean="0"/>
          </a:p>
        </p:txBody>
      </p:sp>
      <p:sp>
        <p:nvSpPr>
          <p:cNvPr id="6" name="Content Placeholder 2"/>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a:t>Finding QA errors is a team effort. Can you think of a time that missed an error and a colleague found it before it was published</a:t>
            </a:r>
            <a:r>
              <a:rPr lang="en-US" dirty="0" smtClean="0"/>
              <a:t>?</a:t>
            </a:r>
          </a:p>
          <a:p>
            <a:r>
              <a:rPr lang="en-US" dirty="0" smtClean="0"/>
              <a:t>How about a time a colleague missed a QA issue and you were able to catch it?</a:t>
            </a:r>
          </a:p>
          <a:p>
            <a:r>
              <a:rPr lang="en-US" dirty="0" smtClean="0"/>
              <a:t>Have you ever had a QA error published? How did you handle it?</a:t>
            </a:r>
          </a:p>
          <a:p>
            <a:pPr marL="0" indent="0">
              <a:buNone/>
            </a:pPr>
            <a:endParaRPr lang="en-US" dirty="0"/>
          </a:p>
        </p:txBody>
      </p:sp>
      <p:sp>
        <p:nvSpPr>
          <p:cNvPr id="5" name="Frame 4"/>
          <p:cNvSpPr/>
          <p:nvPr/>
        </p:nvSpPr>
        <p:spPr>
          <a:xfrm>
            <a:off x="8636000" y="591036"/>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2637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a:t>
            </a:r>
            <a:endParaRPr lang="en-US" dirty="0"/>
          </a:p>
        </p:txBody>
      </p:sp>
      <p:sp>
        <p:nvSpPr>
          <p:cNvPr id="3" name="Content Placeholder 2"/>
          <p:cNvSpPr>
            <a:spLocks noGrp="1"/>
          </p:cNvSpPr>
          <p:nvPr>
            <p:ph type="body" sz="quarter" idx="11"/>
          </p:nvPr>
        </p:nvSpPr>
        <p:spPr/>
        <p:txBody>
          <a:bodyPr anchor="ctr">
            <a:normAutofit/>
          </a:bodyPr>
          <a:lstStyle/>
          <a:p>
            <a:pPr marL="0" indent="0" algn="ctr">
              <a:buNone/>
            </a:pPr>
            <a:r>
              <a:rPr lang="en-US" sz="4400" dirty="0"/>
              <a:t>Learn what IBM QA standards are </a:t>
            </a:r>
            <a:r>
              <a:rPr lang="en-US" sz="4400" dirty="0" smtClean="0"/>
              <a:t>and</a:t>
            </a:r>
          </a:p>
          <a:p>
            <a:pPr marL="0" indent="0" algn="ctr">
              <a:buNone/>
            </a:pPr>
            <a:r>
              <a:rPr lang="en-US" sz="4400" dirty="0" smtClean="0"/>
              <a:t>why </a:t>
            </a:r>
            <a:r>
              <a:rPr lang="en-US" sz="4400" dirty="0"/>
              <a:t>they are required.</a:t>
            </a:r>
          </a:p>
        </p:txBody>
      </p:sp>
    </p:spTree>
    <p:extLst>
      <p:ext uri="{BB962C8B-B14F-4D97-AF65-F5344CB8AC3E}">
        <p14:creationId xmlns:p14="http://schemas.microsoft.com/office/powerpoint/2010/main" val="77381207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2.1 Practice</a:t>
            </a:r>
            <a:endParaRPr lang="en-US" dirty="0"/>
          </a:p>
        </p:txBody>
      </p:sp>
      <p:sp>
        <p:nvSpPr>
          <p:cNvPr id="3" name="Content Placeholder 2"/>
          <p:cNvSpPr>
            <a:spLocks noGrp="1"/>
          </p:cNvSpPr>
          <p:nvPr>
            <p:ph type="body" sz="quarter" idx="10"/>
          </p:nvPr>
        </p:nvSpPr>
        <p:spPr/>
        <p:txBody>
          <a:bodyPr/>
          <a:lstStyle/>
          <a:p>
            <a:r>
              <a:rPr lang="en-US" dirty="0" smtClean="0"/>
              <a:t>Is the statement True or False?</a:t>
            </a:r>
            <a:endParaRPr lang="en-US" dirty="0"/>
          </a:p>
        </p:txBody>
      </p:sp>
      <p:sp>
        <p:nvSpPr>
          <p:cNvPr id="10" name="Text Placeholder 9"/>
          <p:cNvSpPr>
            <a:spLocks noGrp="1"/>
          </p:cNvSpPr>
          <p:nvPr>
            <p:ph type="body" sz="quarter" idx="11"/>
          </p:nvPr>
        </p:nvSpPr>
        <p:spPr/>
        <p:txBody>
          <a:bodyPr anchor="ctr"/>
          <a:lstStyle/>
          <a:p>
            <a:pPr algn="ctr"/>
            <a:endParaRPr lang="en-US" dirty="0"/>
          </a:p>
        </p:txBody>
      </p:sp>
      <p:sp>
        <p:nvSpPr>
          <p:cNvPr id="15" name="Text Placeholder 14"/>
          <p:cNvSpPr>
            <a:spLocks noGrp="1"/>
          </p:cNvSpPr>
          <p:nvPr>
            <p:ph type="body" sz="quarter" idx="16"/>
          </p:nvPr>
        </p:nvSpPr>
        <p:spPr/>
        <p:txBody>
          <a:bodyPr anchor="ctr"/>
          <a:lstStyle/>
          <a:p>
            <a:pPr algn="ctr"/>
            <a:r>
              <a:rPr lang="en-US" dirty="0"/>
              <a:t>Another employee will always catch the error before the page is published.</a:t>
            </a:r>
          </a:p>
        </p:txBody>
      </p:sp>
      <p:sp>
        <p:nvSpPr>
          <p:cNvPr id="4" name="Frame 3"/>
          <p:cNvSpPr/>
          <p:nvPr/>
        </p:nvSpPr>
        <p:spPr>
          <a:xfrm>
            <a:off x="8644029"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18" name="Rectangle 17">
            <a:hlinkClick r:id="rId2" action="ppaction://hlinksldjump"/>
          </p:cNvPr>
          <p:cNvSpPr/>
          <p:nvPr/>
        </p:nvSpPr>
        <p:spPr>
          <a:xfrm>
            <a:off x="1703437" y="269005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hlinkClick r:id="rId3" action="ppaction://hlinksldjump"/>
          </p:cNvPr>
          <p:cNvSpPr/>
          <p:nvPr/>
        </p:nvSpPr>
        <p:spPr>
          <a:xfrm>
            <a:off x="1703437"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769329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2.1 Practice </a:t>
            </a:r>
            <a:endParaRPr lang="en-US" dirty="0"/>
          </a:p>
        </p:txBody>
      </p:sp>
      <p:sp>
        <p:nvSpPr>
          <p:cNvPr id="3" name="Content Placeholder 2"/>
          <p:cNvSpPr>
            <a:spLocks noGrp="1"/>
          </p:cNvSpPr>
          <p:nvPr>
            <p:ph type="body" sz="quarter" idx="10"/>
          </p:nvPr>
        </p:nvSpPr>
        <p:spPr/>
        <p:txBody>
          <a:bodyPr/>
          <a:lstStyle/>
          <a:p>
            <a:r>
              <a:rPr lang="en-US" dirty="0" smtClean="0"/>
              <a:t>Incorrect!</a:t>
            </a:r>
            <a:endParaRPr lang="en-US" dirty="0"/>
          </a:p>
        </p:txBody>
      </p:sp>
      <p:sp>
        <p:nvSpPr>
          <p:cNvPr id="5" name="Text Placeholder 4"/>
          <p:cNvSpPr>
            <a:spLocks noGrp="1"/>
          </p:cNvSpPr>
          <p:nvPr>
            <p:ph type="body" sz="quarter" idx="11"/>
          </p:nvPr>
        </p:nvSpPr>
        <p:spPr/>
        <p:txBody>
          <a:bodyPr/>
          <a:lstStyle/>
          <a:p>
            <a:r>
              <a:rPr lang="en-US" dirty="0" smtClean="0"/>
              <a:t>In a perfect world that would be true. The reality is that errors make it on to live pages and that requires multiple failures in the build process.</a:t>
            </a:r>
            <a:endParaRPr lang="en-US" dirty="0"/>
          </a:p>
        </p:txBody>
      </p:sp>
      <p:sp>
        <p:nvSpPr>
          <p:cNvPr id="7" name="Text Placeholder 6"/>
          <p:cNvSpPr>
            <a:spLocks noGrp="1"/>
          </p:cNvSpPr>
          <p:nvPr>
            <p:ph type="body" sz="quarter" idx="16"/>
          </p:nvPr>
        </p:nvSpPr>
        <p:spPr/>
        <p:txBody>
          <a:bodyPr anchor="ctr"/>
          <a:lstStyle/>
          <a:p>
            <a:pPr algn="ctr"/>
            <a:r>
              <a:rPr lang="en-US" dirty="0"/>
              <a:t>Error reduction has a negative return on investment for IBM.</a:t>
            </a:r>
          </a:p>
        </p:txBody>
      </p:sp>
      <p:sp>
        <p:nvSpPr>
          <p:cNvPr id="4" name="Frame 3"/>
          <p:cNvSpPr/>
          <p:nvPr/>
        </p:nvSpPr>
        <p:spPr>
          <a:xfrm>
            <a:off x="8634884"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696892" y="2679004"/>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6"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7"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18" name="Rectangle 17">
            <a:hlinkClick r:id="rId2" action="ppaction://hlinksldjump"/>
          </p:cNvPr>
          <p:cNvSpPr/>
          <p:nvPr/>
        </p:nvSpPr>
        <p:spPr>
          <a:xfrm>
            <a:off x="1709983" y="2672954"/>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hlinkClick r:id="rId3" action="ppaction://hlinksldjump"/>
          </p:cNvPr>
          <p:cNvSpPr/>
          <p:nvPr/>
        </p:nvSpPr>
        <p:spPr>
          <a:xfrm>
            <a:off x="1703437"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3703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2.1 Practice</a:t>
            </a:r>
            <a:endParaRPr lang="en-US" dirty="0"/>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a:t>Production efficiency has a direct effect on labor costs. Those labor costs are a large part of overhead.</a:t>
            </a:r>
          </a:p>
        </p:txBody>
      </p:sp>
      <p:sp>
        <p:nvSpPr>
          <p:cNvPr id="9" name="Text Placeholder 8"/>
          <p:cNvSpPr>
            <a:spLocks noGrp="1"/>
          </p:cNvSpPr>
          <p:nvPr>
            <p:ph type="body" sz="quarter" idx="16"/>
          </p:nvPr>
        </p:nvSpPr>
        <p:spPr/>
        <p:txBody>
          <a:bodyPr anchor="ctr"/>
          <a:lstStyle/>
          <a:p>
            <a:pPr algn="ctr"/>
            <a:r>
              <a:rPr lang="en-US" dirty="0"/>
              <a:t>Error reduction has a negative return on investment for IBM.</a:t>
            </a:r>
          </a:p>
        </p:txBody>
      </p:sp>
      <p:sp>
        <p:nvSpPr>
          <p:cNvPr id="4" name="Frame 3"/>
          <p:cNvSpPr/>
          <p:nvPr/>
        </p:nvSpPr>
        <p:spPr>
          <a:xfrm>
            <a:off x="8634884"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696891" y="3597543"/>
            <a:ext cx="3686732" cy="680643"/>
          </a:xfrm>
          <a:prstGeom prst="frame">
            <a:avLst/>
          </a:prstGeom>
          <a:solidFill>
            <a:schemeClr val="accent6"/>
          </a:solidFill>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17" name="Text Placeholder 15"/>
          <p:cNvSpPr txBox="1">
            <a:spLocks/>
          </p:cNvSpPr>
          <p:nvPr/>
        </p:nvSpPr>
        <p:spPr>
          <a:xfrm>
            <a:off x="1703438" y="270215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True</a:t>
            </a:r>
            <a:endParaRPr lang="en-US" dirty="0"/>
          </a:p>
        </p:txBody>
      </p:sp>
      <p:sp>
        <p:nvSpPr>
          <p:cNvPr id="18" name="Text Placeholder 13"/>
          <p:cNvSpPr txBox="1">
            <a:spLocks/>
          </p:cNvSpPr>
          <p:nvPr/>
        </p:nvSpPr>
        <p:spPr>
          <a:xfrm>
            <a:off x="1709983" y="3597544"/>
            <a:ext cx="3680189" cy="68064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False</a:t>
            </a:r>
            <a:endParaRPr lang="en-US" dirty="0"/>
          </a:p>
        </p:txBody>
      </p:sp>
      <p:sp>
        <p:nvSpPr>
          <p:cNvPr id="19" name="Rectangle 18">
            <a:hlinkClick r:id="rId2" action="ppaction://hlinksldjump"/>
          </p:cNvPr>
          <p:cNvSpPr/>
          <p:nvPr/>
        </p:nvSpPr>
        <p:spPr>
          <a:xfrm>
            <a:off x="1703437" y="2690056"/>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hlinkClick r:id="rId3" action="ppaction://hlinksldjump"/>
          </p:cNvPr>
          <p:cNvSpPr/>
          <p:nvPr/>
        </p:nvSpPr>
        <p:spPr>
          <a:xfrm>
            <a:off x="1709983" y="3597543"/>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770127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DPL/DPS, Check it every time! </a:t>
            </a:r>
          </a:p>
        </p:txBody>
      </p:sp>
      <p:sp>
        <p:nvSpPr>
          <p:cNvPr id="3" name="Content Placeholder 2"/>
          <p:cNvSpPr>
            <a:spLocks noGrp="1"/>
          </p:cNvSpPr>
          <p:nvPr>
            <p:ph type="body" sz="quarter" idx="11"/>
          </p:nvPr>
        </p:nvSpPr>
        <p:spPr/>
        <p:txBody>
          <a:bodyPr/>
          <a:lstStyle/>
          <a:p>
            <a:pPr marL="0" indent="0">
              <a:buNone/>
            </a:pPr>
            <a:r>
              <a:rPr lang="en-US" dirty="0" smtClean="0"/>
              <a:t>All DPLs and DPSs are required to check every one of their tasks for QA issues and to work with the Build and QA teams to make sure there no QA errors are published on live sites.</a:t>
            </a:r>
          </a:p>
          <a:p>
            <a:pPr marL="0" indent="0">
              <a:buNone/>
            </a:pPr>
            <a:endParaRPr lang="en-US" dirty="0"/>
          </a:p>
          <a:p>
            <a:pPr marL="0" indent="0" algn="ctr">
              <a:buNone/>
            </a:pPr>
            <a:r>
              <a:rPr lang="en-US" sz="4000" dirty="0" smtClean="0"/>
              <a:t>Every task! </a:t>
            </a:r>
            <a:endParaRPr lang="en-US" sz="4000" dirty="0"/>
          </a:p>
        </p:txBody>
      </p:sp>
      <p:sp>
        <p:nvSpPr>
          <p:cNvPr id="4" name="Frame 3"/>
          <p:cNvSpPr/>
          <p:nvPr/>
        </p:nvSpPr>
        <p:spPr>
          <a:xfrm>
            <a:off x="9775825" y="591036"/>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5329829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DPL/DPS, Check it every time! </a:t>
            </a:r>
          </a:p>
        </p:txBody>
      </p:sp>
      <p:sp>
        <p:nvSpPr>
          <p:cNvPr id="3" name="Content Placeholder 2"/>
          <p:cNvSpPr>
            <a:spLocks noGrp="1"/>
          </p:cNvSpPr>
          <p:nvPr>
            <p:ph type="body" sz="quarter" idx="11"/>
          </p:nvPr>
        </p:nvSpPr>
        <p:spPr/>
        <p:txBody>
          <a:bodyPr>
            <a:normAutofit lnSpcReduction="10000"/>
          </a:bodyPr>
          <a:lstStyle/>
          <a:p>
            <a:pPr marL="0" indent="0">
              <a:buNone/>
            </a:pPr>
            <a:r>
              <a:rPr lang="en-US" dirty="0" smtClean="0"/>
              <a:t>So what are the potential negatives of not checking every task?</a:t>
            </a:r>
          </a:p>
          <a:p>
            <a:r>
              <a:rPr lang="en-US" dirty="0" smtClean="0"/>
              <a:t>An urgent page with the wrong colors makes it all the way to QA. QA must reject the task and that delays publishing. Sponsor is angry!</a:t>
            </a:r>
          </a:p>
          <a:p>
            <a:r>
              <a:rPr lang="en-US" dirty="0" smtClean="0"/>
              <a:t>A new page has a unique tab structure. It makes it through publishing. An executive tried to view the page and sees the issue. The executive then yells at the sponsor. Sponsor is angry!</a:t>
            </a:r>
          </a:p>
          <a:p>
            <a:r>
              <a:rPr lang="en-US" dirty="0" smtClean="0"/>
              <a:t>Builder receives a set of edits that are not in compliance with the standards. He rejects it. This delays the build process. If the DPL had caught the issue it would have been possible to request an exception and meet the deadline. Sponsor is angry!</a:t>
            </a:r>
          </a:p>
          <a:p>
            <a:endParaRPr lang="en-US" dirty="0"/>
          </a:p>
        </p:txBody>
      </p:sp>
      <p:sp>
        <p:nvSpPr>
          <p:cNvPr id="4" name="Frame 3"/>
          <p:cNvSpPr/>
          <p:nvPr/>
        </p:nvSpPr>
        <p:spPr>
          <a:xfrm>
            <a:off x="9775825" y="591036"/>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298354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2"/>
          </p:nvPr>
        </p:nvSpPr>
        <p:spPr>
          <a:xfrm>
            <a:off x="1696092" y="2698305"/>
            <a:ext cx="3680189" cy="680643"/>
          </a:xfrm>
        </p:spPr>
        <p:txBody>
          <a:bodyPr/>
          <a:lstStyle/>
          <a:p>
            <a:r>
              <a:rPr lang="en-US" dirty="0"/>
              <a:t>Improve their completion rates</a:t>
            </a:r>
          </a:p>
        </p:txBody>
      </p:sp>
      <p:sp>
        <p:nvSpPr>
          <p:cNvPr id="2" name="Title 1"/>
          <p:cNvSpPr>
            <a:spLocks noGrp="1"/>
          </p:cNvSpPr>
          <p:nvPr>
            <p:ph type="title"/>
          </p:nvPr>
        </p:nvSpPr>
        <p:spPr/>
        <p:txBody>
          <a:bodyPr>
            <a:normAutofit fontScale="90000"/>
          </a:bodyPr>
          <a:lstStyle/>
          <a:p>
            <a:r>
              <a:rPr lang="en-US" dirty="0" smtClean="0"/>
              <a:t>Objective 2.2 Practice</a:t>
            </a:r>
            <a:endParaRPr lang="en-US" dirty="0"/>
          </a:p>
        </p:txBody>
      </p:sp>
      <p:sp>
        <p:nvSpPr>
          <p:cNvPr id="3" name="Content Placeholder 2"/>
          <p:cNvSpPr>
            <a:spLocks noGrp="1"/>
          </p:cNvSpPr>
          <p:nvPr>
            <p:ph type="body" sz="quarter" idx="10"/>
          </p:nvPr>
        </p:nvSpPr>
        <p:spPr/>
        <p:txBody>
          <a:bodyPr/>
          <a:lstStyle/>
          <a:p>
            <a:r>
              <a:rPr lang="en-US" dirty="0" smtClean="0"/>
              <a:t>Click on the most appropriate answer</a:t>
            </a:r>
            <a:endParaRPr lang="en-US" dirty="0"/>
          </a:p>
        </p:txBody>
      </p:sp>
      <p:sp>
        <p:nvSpPr>
          <p:cNvPr id="12" name="Text Placeholder 11"/>
          <p:cNvSpPr>
            <a:spLocks noGrp="1"/>
          </p:cNvSpPr>
          <p:nvPr>
            <p:ph type="body" sz="quarter" idx="11"/>
          </p:nvPr>
        </p:nvSpPr>
        <p:spPr/>
        <p:txBody>
          <a:bodyPr/>
          <a:lstStyle/>
          <a:p>
            <a:endParaRPr lang="en-US" dirty="0">
              <a:hlinkClick r:id="rId2" action="ppaction://hlinksldjump"/>
            </a:endParaRPr>
          </a:p>
        </p:txBody>
      </p:sp>
      <p:sp>
        <p:nvSpPr>
          <p:cNvPr id="14" name="Text Placeholder 13"/>
          <p:cNvSpPr>
            <a:spLocks noGrp="1"/>
          </p:cNvSpPr>
          <p:nvPr>
            <p:ph type="body" sz="quarter" idx="13"/>
          </p:nvPr>
        </p:nvSpPr>
        <p:spPr>
          <a:xfrm>
            <a:off x="1709983" y="3597544"/>
            <a:ext cx="3680189" cy="680643"/>
          </a:xfrm>
        </p:spPr>
        <p:txBody>
          <a:bodyPr/>
          <a:lstStyle/>
          <a:p>
            <a:r>
              <a:rPr lang="en-US" dirty="0"/>
              <a:t>Keep the sponsor happy</a:t>
            </a:r>
          </a:p>
        </p:txBody>
      </p:sp>
      <p:sp>
        <p:nvSpPr>
          <p:cNvPr id="15" name="Text Placeholder 14"/>
          <p:cNvSpPr>
            <a:spLocks noGrp="1"/>
          </p:cNvSpPr>
          <p:nvPr>
            <p:ph type="body" sz="quarter" idx="14"/>
          </p:nvPr>
        </p:nvSpPr>
        <p:spPr>
          <a:xfrm>
            <a:off x="1709985" y="5358276"/>
            <a:ext cx="3680189" cy="680643"/>
          </a:xfrm>
        </p:spPr>
        <p:txBody>
          <a:bodyPr/>
          <a:lstStyle/>
          <a:p>
            <a:r>
              <a:rPr lang="en-US" dirty="0"/>
              <a:t>Satisfaction of a job well done</a:t>
            </a:r>
          </a:p>
        </p:txBody>
      </p:sp>
      <p:sp>
        <p:nvSpPr>
          <p:cNvPr id="18" name="Text Placeholder 17"/>
          <p:cNvSpPr>
            <a:spLocks noGrp="1"/>
          </p:cNvSpPr>
          <p:nvPr>
            <p:ph type="body" sz="quarter" idx="15"/>
          </p:nvPr>
        </p:nvSpPr>
        <p:spPr>
          <a:xfrm>
            <a:off x="1709985" y="4467012"/>
            <a:ext cx="3680189" cy="680643"/>
          </a:xfrm>
        </p:spPr>
        <p:txBody>
          <a:bodyPr>
            <a:normAutofit/>
          </a:bodyPr>
          <a:lstStyle/>
          <a:p>
            <a:r>
              <a:rPr lang="en-US" dirty="0"/>
              <a:t>Prevent wasted budget allocations</a:t>
            </a:r>
          </a:p>
        </p:txBody>
      </p:sp>
      <p:sp>
        <p:nvSpPr>
          <p:cNvPr id="19" name="Text Placeholder 18"/>
          <p:cNvSpPr>
            <a:spLocks noGrp="1"/>
          </p:cNvSpPr>
          <p:nvPr>
            <p:ph type="body" sz="quarter" idx="16"/>
          </p:nvPr>
        </p:nvSpPr>
        <p:spPr/>
        <p:txBody>
          <a:bodyPr anchor="ctr"/>
          <a:lstStyle/>
          <a:p>
            <a:pPr algn="ctr"/>
            <a:r>
              <a:rPr lang="en-US" dirty="0"/>
              <a:t>Select the most appropriate reason for DPLs and DPSs to check every task for QA standards errors:</a:t>
            </a:r>
          </a:p>
        </p:txBody>
      </p:sp>
      <p:sp>
        <p:nvSpPr>
          <p:cNvPr id="4" name="Frame 3"/>
          <p:cNvSpPr/>
          <p:nvPr/>
        </p:nvSpPr>
        <p:spPr>
          <a:xfrm>
            <a:off x="9777413"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1" name="Rectangle 20">
            <a:hlinkClick r:id="rId3" action="ppaction://hlinksldjump"/>
          </p:cNvPr>
          <p:cNvSpPr/>
          <p:nvPr/>
        </p:nvSpPr>
        <p:spPr>
          <a:xfrm>
            <a:off x="1709983" y="269225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hlinkClick r:id="rId4" action="ppaction://hlinksldjump"/>
          </p:cNvPr>
          <p:cNvSpPr/>
          <p:nvPr/>
        </p:nvSpPr>
        <p:spPr>
          <a:xfrm>
            <a:off x="1709983"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hlinkClick r:id="rId5" action="ppaction://hlinksldjump"/>
          </p:cNvPr>
          <p:cNvSpPr/>
          <p:nvPr/>
        </p:nvSpPr>
        <p:spPr>
          <a:xfrm>
            <a:off x="1709983" y="44670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hlinkClick r:id="rId6" action="ppaction://hlinksldjump"/>
          </p:cNvPr>
          <p:cNvSpPr/>
          <p:nvPr/>
        </p:nvSpPr>
        <p:spPr>
          <a:xfrm>
            <a:off x="1709983"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368509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Objective 2.2 Practice</a:t>
            </a:r>
            <a:endParaRPr lang="en-US" dirty="0"/>
          </a:p>
        </p:txBody>
      </p:sp>
      <p:sp>
        <p:nvSpPr>
          <p:cNvPr id="15" name="Text Placeholder 4"/>
          <p:cNvSpPr>
            <a:spLocks noGrp="1"/>
          </p:cNvSpPr>
          <p:nvPr>
            <p:ph type="body" sz="quarter" idx="11"/>
          </p:nvPr>
        </p:nvSpPr>
        <p:spPr>
          <a:xfrm>
            <a:off x="6775450" y="3749675"/>
            <a:ext cx="3573463" cy="2184400"/>
          </a:xfrm>
        </p:spPr>
        <p:txBody>
          <a:bodyPr/>
          <a:lstStyle/>
          <a:p>
            <a:r>
              <a:rPr lang="en-US" dirty="0" smtClean="0"/>
              <a:t>Completion rates are important but not the most appropriate reason. Think about who we work for.</a:t>
            </a:r>
          </a:p>
        </p:txBody>
      </p:sp>
      <p:sp>
        <p:nvSpPr>
          <p:cNvPr id="16" name="Text Placeholder 9"/>
          <p:cNvSpPr>
            <a:spLocks noGrp="1"/>
          </p:cNvSpPr>
          <p:nvPr>
            <p:ph type="body" sz="quarter" idx="16"/>
          </p:nvPr>
        </p:nvSpPr>
        <p:spPr>
          <a:xfrm>
            <a:off x="522288" y="1874838"/>
            <a:ext cx="11147425" cy="695325"/>
          </a:xfrm>
        </p:spPr>
        <p:txBody>
          <a:bodyPr anchor="ctr"/>
          <a:lstStyle/>
          <a:p>
            <a:pPr algn="ctr"/>
            <a:r>
              <a:rPr lang="en-US" dirty="0"/>
              <a:t>Select the most appropriate reason for DPLs and DPSs to check every task for QA standards errors:</a:t>
            </a:r>
          </a:p>
        </p:txBody>
      </p:sp>
      <p:sp>
        <p:nvSpPr>
          <p:cNvPr id="17" name="Frame 16"/>
          <p:cNvSpPr/>
          <p:nvPr/>
        </p:nvSpPr>
        <p:spPr>
          <a:xfrm>
            <a:off x="9777413"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30" name="Frame 29"/>
          <p:cNvSpPr/>
          <p:nvPr/>
        </p:nvSpPr>
        <p:spPr>
          <a:xfrm>
            <a:off x="1706711" y="2692255"/>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1" name="Text Placeholder 30"/>
          <p:cNvSpPr>
            <a:spLocks noGrp="1"/>
          </p:cNvSpPr>
          <p:nvPr>
            <p:ph type="body" sz="quarter" idx="10"/>
          </p:nvPr>
        </p:nvSpPr>
        <p:spPr/>
        <p:txBody>
          <a:bodyPr/>
          <a:lstStyle/>
          <a:p>
            <a:r>
              <a:rPr lang="en-US" dirty="0" smtClean="0"/>
              <a:t>Incorrect</a:t>
            </a:r>
            <a:endParaRPr lang="en-US" dirty="0"/>
          </a:p>
        </p:txBody>
      </p:sp>
      <p:sp>
        <p:nvSpPr>
          <p:cNvPr id="32" name="Text Placeholder 12"/>
          <p:cNvSpPr>
            <a:spLocks noGrp="1"/>
          </p:cNvSpPr>
          <p:nvPr>
            <p:ph type="body" sz="quarter" idx="12"/>
          </p:nvPr>
        </p:nvSpPr>
        <p:spPr>
          <a:xfrm>
            <a:off x="1696092" y="2698305"/>
            <a:ext cx="3680189" cy="680643"/>
          </a:xfrm>
        </p:spPr>
        <p:txBody>
          <a:bodyPr/>
          <a:lstStyle/>
          <a:p>
            <a:r>
              <a:rPr lang="en-US" dirty="0"/>
              <a:t>Improve their completion rates</a:t>
            </a:r>
          </a:p>
        </p:txBody>
      </p:sp>
      <p:sp>
        <p:nvSpPr>
          <p:cNvPr id="33" name="Text Placeholder 13"/>
          <p:cNvSpPr>
            <a:spLocks noGrp="1"/>
          </p:cNvSpPr>
          <p:nvPr>
            <p:ph type="body" sz="quarter" idx="13"/>
          </p:nvPr>
        </p:nvSpPr>
        <p:spPr>
          <a:xfrm>
            <a:off x="1709983" y="3597544"/>
            <a:ext cx="3680189" cy="680643"/>
          </a:xfrm>
        </p:spPr>
        <p:txBody>
          <a:bodyPr/>
          <a:lstStyle/>
          <a:p>
            <a:r>
              <a:rPr lang="en-US" dirty="0"/>
              <a:t>Keep the sponsor happy</a:t>
            </a:r>
          </a:p>
        </p:txBody>
      </p:sp>
      <p:sp>
        <p:nvSpPr>
          <p:cNvPr id="34" name="Text Placeholder 14"/>
          <p:cNvSpPr>
            <a:spLocks noGrp="1"/>
          </p:cNvSpPr>
          <p:nvPr>
            <p:ph type="body" sz="quarter" idx="14"/>
          </p:nvPr>
        </p:nvSpPr>
        <p:spPr>
          <a:xfrm>
            <a:off x="1709985" y="5358276"/>
            <a:ext cx="3680189" cy="680643"/>
          </a:xfrm>
        </p:spPr>
        <p:txBody>
          <a:bodyPr/>
          <a:lstStyle/>
          <a:p>
            <a:r>
              <a:rPr lang="en-US" dirty="0"/>
              <a:t>Satisfaction of a job well done</a:t>
            </a:r>
          </a:p>
        </p:txBody>
      </p:sp>
      <p:sp>
        <p:nvSpPr>
          <p:cNvPr id="35" name="Text Placeholder 17"/>
          <p:cNvSpPr>
            <a:spLocks noGrp="1"/>
          </p:cNvSpPr>
          <p:nvPr>
            <p:ph type="body" sz="quarter" idx="15"/>
          </p:nvPr>
        </p:nvSpPr>
        <p:spPr>
          <a:xfrm>
            <a:off x="1709985" y="4467012"/>
            <a:ext cx="3680189" cy="680643"/>
          </a:xfrm>
        </p:spPr>
        <p:txBody>
          <a:bodyPr>
            <a:normAutofit/>
          </a:bodyPr>
          <a:lstStyle/>
          <a:p>
            <a:r>
              <a:rPr lang="en-US" dirty="0"/>
              <a:t>Prevent wasted budget allocations</a:t>
            </a:r>
          </a:p>
        </p:txBody>
      </p:sp>
      <p:sp>
        <p:nvSpPr>
          <p:cNvPr id="36" name="Rectangle 35">
            <a:hlinkClick r:id="rId2" action="ppaction://hlinksldjump"/>
          </p:cNvPr>
          <p:cNvSpPr/>
          <p:nvPr/>
        </p:nvSpPr>
        <p:spPr>
          <a:xfrm>
            <a:off x="1709983" y="269225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3" action="ppaction://hlinksldjump"/>
          </p:cNvPr>
          <p:cNvSpPr/>
          <p:nvPr/>
        </p:nvSpPr>
        <p:spPr>
          <a:xfrm>
            <a:off x="1709983"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4" action="ppaction://hlinksldjump"/>
          </p:cNvPr>
          <p:cNvSpPr/>
          <p:nvPr/>
        </p:nvSpPr>
        <p:spPr>
          <a:xfrm>
            <a:off x="1709983" y="44670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5" action="ppaction://hlinksldjump"/>
          </p:cNvPr>
          <p:cNvSpPr/>
          <p:nvPr/>
        </p:nvSpPr>
        <p:spPr>
          <a:xfrm>
            <a:off x="1709983"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811738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a:t>
            </a:r>
            <a:r>
              <a:rPr lang="en-US" dirty="0" smtClean="0"/>
              <a:t>2.2 </a:t>
            </a:r>
            <a:r>
              <a:rPr lang="en-US" dirty="0"/>
              <a:t>Practice</a:t>
            </a:r>
          </a:p>
        </p:txBody>
      </p:sp>
      <p:sp>
        <p:nvSpPr>
          <p:cNvPr id="3" name="Content Placeholder 2"/>
          <p:cNvSpPr>
            <a:spLocks noGrp="1"/>
          </p:cNvSpPr>
          <p:nvPr>
            <p:ph type="body" sz="quarter" idx="10"/>
          </p:nvPr>
        </p:nvSpPr>
        <p:spPr/>
        <p:txBody>
          <a:bodyPr/>
          <a:lstStyle/>
          <a:p>
            <a:r>
              <a:rPr lang="en-US" dirty="0" smtClean="0"/>
              <a:t>Incorrect</a:t>
            </a:r>
          </a:p>
        </p:txBody>
      </p:sp>
      <p:sp>
        <p:nvSpPr>
          <p:cNvPr id="5" name="Text Placeholder 4"/>
          <p:cNvSpPr>
            <a:spLocks noGrp="1"/>
          </p:cNvSpPr>
          <p:nvPr>
            <p:ph type="body" sz="quarter" idx="11"/>
          </p:nvPr>
        </p:nvSpPr>
        <p:spPr/>
        <p:txBody>
          <a:bodyPr/>
          <a:lstStyle/>
          <a:p>
            <a:r>
              <a:rPr lang="en-US" dirty="0" smtClean="0"/>
              <a:t>It is never good to waste money but it is more important to keep the right people happy.</a:t>
            </a:r>
            <a:endParaRPr lang="en-US" dirty="0"/>
          </a:p>
          <a:p>
            <a:endParaRPr lang="en-US" dirty="0"/>
          </a:p>
        </p:txBody>
      </p:sp>
      <p:sp>
        <p:nvSpPr>
          <p:cNvPr id="10" name="Text Placeholder 9"/>
          <p:cNvSpPr>
            <a:spLocks noGrp="1"/>
          </p:cNvSpPr>
          <p:nvPr>
            <p:ph type="body" sz="quarter" idx="16"/>
          </p:nvPr>
        </p:nvSpPr>
        <p:spPr/>
        <p:txBody>
          <a:bodyPr anchor="ctr"/>
          <a:lstStyle/>
          <a:p>
            <a:pPr algn="ctr"/>
            <a:r>
              <a:rPr lang="en-US" dirty="0"/>
              <a:t>Select the most appropriate reason for DPLs and DPSs to check every task for QA standards errors:</a:t>
            </a:r>
          </a:p>
        </p:txBody>
      </p:sp>
      <p:sp>
        <p:nvSpPr>
          <p:cNvPr id="4" name="Frame 3"/>
          <p:cNvSpPr/>
          <p:nvPr/>
        </p:nvSpPr>
        <p:spPr>
          <a:xfrm>
            <a:off x="9777413" y="595862"/>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9" name="Frame 18"/>
          <p:cNvSpPr/>
          <p:nvPr/>
        </p:nvSpPr>
        <p:spPr>
          <a:xfrm>
            <a:off x="1709983" y="4467012"/>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0" name="Text Placeholder 12"/>
          <p:cNvSpPr>
            <a:spLocks noGrp="1"/>
          </p:cNvSpPr>
          <p:nvPr>
            <p:ph type="body" sz="quarter" idx="12"/>
          </p:nvPr>
        </p:nvSpPr>
        <p:spPr>
          <a:xfrm>
            <a:off x="1696092" y="2698305"/>
            <a:ext cx="3680189" cy="680643"/>
          </a:xfrm>
        </p:spPr>
        <p:txBody>
          <a:bodyPr/>
          <a:lstStyle/>
          <a:p>
            <a:r>
              <a:rPr lang="en-US" dirty="0"/>
              <a:t>Improve their completion rates</a:t>
            </a:r>
          </a:p>
        </p:txBody>
      </p:sp>
      <p:sp>
        <p:nvSpPr>
          <p:cNvPr id="21" name="Text Placeholder 13"/>
          <p:cNvSpPr>
            <a:spLocks noGrp="1"/>
          </p:cNvSpPr>
          <p:nvPr>
            <p:ph type="body" sz="quarter" idx="13"/>
          </p:nvPr>
        </p:nvSpPr>
        <p:spPr>
          <a:xfrm>
            <a:off x="1709983" y="3597544"/>
            <a:ext cx="3680189" cy="680643"/>
          </a:xfrm>
        </p:spPr>
        <p:txBody>
          <a:bodyPr/>
          <a:lstStyle/>
          <a:p>
            <a:r>
              <a:rPr lang="en-US" dirty="0"/>
              <a:t>Keep the sponsor happy</a:t>
            </a:r>
          </a:p>
        </p:txBody>
      </p:sp>
      <p:sp>
        <p:nvSpPr>
          <p:cNvPr id="22" name="Text Placeholder 14"/>
          <p:cNvSpPr>
            <a:spLocks noGrp="1"/>
          </p:cNvSpPr>
          <p:nvPr>
            <p:ph type="body" sz="quarter" idx="14"/>
          </p:nvPr>
        </p:nvSpPr>
        <p:spPr>
          <a:xfrm>
            <a:off x="1709985" y="5358276"/>
            <a:ext cx="3680189" cy="680643"/>
          </a:xfrm>
        </p:spPr>
        <p:txBody>
          <a:bodyPr/>
          <a:lstStyle/>
          <a:p>
            <a:r>
              <a:rPr lang="en-US" dirty="0"/>
              <a:t>Satisfaction of a job well done</a:t>
            </a:r>
          </a:p>
        </p:txBody>
      </p:sp>
      <p:sp>
        <p:nvSpPr>
          <p:cNvPr id="23" name="Text Placeholder 17"/>
          <p:cNvSpPr>
            <a:spLocks noGrp="1"/>
          </p:cNvSpPr>
          <p:nvPr>
            <p:ph type="body" sz="quarter" idx="15"/>
          </p:nvPr>
        </p:nvSpPr>
        <p:spPr>
          <a:xfrm>
            <a:off x="1709985" y="4467012"/>
            <a:ext cx="3680189" cy="680643"/>
          </a:xfrm>
        </p:spPr>
        <p:txBody>
          <a:bodyPr>
            <a:normAutofit/>
          </a:bodyPr>
          <a:lstStyle/>
          <a:p>
            <a:r>
              <a:rPr lang="en-US" dirty="0"/>
              <a:t>Prevent wasted budget allocations</a:t>
            </a:r>
          </a:p>
        </p:txBody>
      </p:sp>
      <p:sp>
        <p:nvSpPr>
          <p:cNvPr id="24" name="Rectangle 23">
            <a:hlinkClick r:id="rId2" action="ppaction://hlinksldjump"/>
          </p:cNvPr>
          <p:cNvSpPr/>
          <p:nvPr/>
        </p:nvSpPr>
        <p:spPr>
          <a:xfrm>
            <a:off x="1709983" y="269225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hlinkClick r:id="rId3" action="ppaction://hlinksldjump"/>
          </p:cNvPr>
          <p:cNvSpPr/>
          <p:nvPr/>
        </p:nvSpPr>
        <p:spPr>
          <a:xfrm>
            <a:off x="1709983"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hlinkClick r:id="rId4" action="ppaction://hlinksldjump"/>
          </p:cNvPr>
          <p:cNvSpPr/>
          <p:nvPr/>
        </p:nvSpPr>
        <p:spPr>
          <a:xfrm>
            <a:off x="1709983" y="44670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hlinkClick r:id="rId5" action="ppaction://hlinksldjump"/>
          </p:cNvPr>
          <p:cNvSpPr/>
          <p:nvPr/>
        </p:nvSpPr>
        <p:spPr>
          <a:xfrm>
            <a:off x="1709983"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128431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a:t>
            </a:r>
            <a:r>
              <a:rPr lang="en-US" dirty="0" smtClean="0"/>
              <a:t>2.2 </a:t>
            </a:r>
            <a:r>
              <a:rPr lang="en-US" dirty="0"/>
              <a:t>Practice</a:t>
            </a:r>
          </a:p>
        </p:txBody>
      </p:sp>
      <p:sp>
        <p:nvSpPr>
          <p:cNvPr id="3" name="Content Placeholder 2"/>
          <p:cNvSpPr>
            <a:spLocks noGrp="1"/>
          </p:cNvSpPr>
          <p:nvPr>
            <p:ph type="body" sz="quarter" idx="10"/>
          </p:nvPr>
        </p:nvSpPr>
        <p:spPr/>
        <p:txBody>
          <a:bodyPr/>
          <a:lstStyle/>
          <a:p>
            <a:r>
              <a:rPr lang="en-US" dirty="0" smtClean="0"/>
              <a:t>Incorrect</a:t>
            </a:r>
          </a:p>
        </p:txBody>
      </p:sp>
      <p:sp>
        <p:nvSpPr>
          <p:cNvPr id="11" name="Text Placeholder 10"/>
          <p:cNvSpPr>
            <a:spLocks noGrp="1"/>
          </p:cNvSpPr>
          <p:nvPr>
            <p:ph type="body" sz="quarter" idx="11"/>
          </p:nvPr>
        </p:nvSpPr>
        <p:spPr/>
        <p:txBody>
          <a:bodyPr/>
          <a:lstStyle/>
          <a:p>
            <a:r>
              <a:rPr lang="en-US" dirty="0"/>
              <a:t>It always feels good to do a good job but is that keeping the right people happy?</a:t>
            </a:r>
          </a:p>
        </p:txBody>
      </p:sp>
      <p:sp>
        <p:nvSpPr>
          <p:cNvPr id="29" name="Text Placeholder 28"/>
          <p:cNvSpPr>
            <a:spLocks noGrp="1"/>
          </p:cNvSpPr>
          <p:nvPr>
            <p:ph type="body" sz="quarter" idx="16"/>
          </p:nvPr>
        </p:nvSpPr>
        <p:spPr/>
        <p:txBody>
          <a:bodyPr anchor="ctr"/>
          <a:lstStyle/>
          <a:p>
            <a:pPr algn="ctr"/>
            <a:r>
              <a:rPr lang="en-US" dirty="0"/>
              <a:t>Select the most appropriate reason for DPLs and DPSs to check every task for QA standards errors:</a:t>
            </a:r>
          </a:p>
        </p:txBody>
      </p:sp>
      <p:sp>
        <p:nvSpPr>
          <p:cNvPr id="4" name="Frame 3"/>
          <p:cNvSpPr/>
          <p:nvPr/>
        </p:nvSpPr>
        <p:spPr>
          <a:xfrm>
            <a:off x="9777413" y="586718"/>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25" name="Frame 24"/>
          <p:cNvSpPr/>
          <p:nvPr/>
        </p:nvSpPr>
        <p:spPr>
          <a:xfrm>
            <a:off x="1709983" y="5358276"/>
            <a:ext cx="3686732" cy="680643"/>
          </a:xfrm>
          <a:prstGeom prst="frame">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30" name="Text Placeholder 12"/>
          <p:cNvSpPr>
            <a:spLocks noGrp="1"/>
          </p:cNvSpPr>
          <p:nvPr>
            <p:ph type="body" sz="quarter" idx="12"/>
          </p:nvPr>
        </p:nvSpPr>
        <p:spPr>
          <a:xfrm>
            <a:off x="1696092" y="2698305"/>
            <a:ext cx="3680189" cy="680643"/>
          </a:xfrm>
        </p:spPr>
        <p:txBody>
          <a:bodyPr/>
          <a:lstStyle/>
          <a:p>
            <a:r>
              <a:rPr lang="en-US" dirty="0"/>
              <a:t>Improve their completion rates</a:t>
            </a:r>
          </a:p>
        </p:txBody>
      </p:sp>
      <p:sp>
        <p:nvSpPr>
          <p:cNvPr id="31" name="Text Placeholder 13"/>
          <p:cNvSpPr>
            <a:spLocks noGrp="1"/>
          </p:cNvSpPr>
          <p:nvPr>
            <p:ph type="body" sz="quarter" idx="13"/>
          </p:nvPr>
        </p:nvSpPr>
        <p:spPr>
          <a:xfrm>
            <a:off x="1709983" y="3597544"/>
            <a:ext cx="3680189" cy="680643"/>
          </a:xfrm>
        </p:spPr>
        <p:txBody>
          <a:bodyPr/>
          <a:lstStyle/>
          <a:p>
            <a:r>
              <a:rPr lang="en-US" dirty="0"/>
              <a:t>Keep the sponsor happy</a:t>
            </a:r>
          </a:p>
        </p:txBody>
      </p:sp>
      <p:sp>
        <p:nvSpPr>
          <p:cNvPr id="32" name="Text Placeholder 14"/>
          <p:cNvSpPr>
            <a:spLocks noGrp="1"/>
          </p:cNvSpPr>
          <p:nvPr>
            <p:ph type="body" sz="quarter" idx="14"/>
          </p:nvPr>
        </p:nvSpPr>
        <p:spPr>
          <a:xfrm>
            <a:off x="1709985" y="5358276"/>
            <a:ext cx="3680189" cy="680643"/>
          </a:xfrm>
        </p:spPr>
        <p:txBody>
          <a:bodyPr/>
          <a:lstStyle/>
          <a:p>
            <a:r>
              <a:rPr lang="en-US" dirty="0"/>
              <a:t>Satisfaction of a job well done</a:t>
            </a:r>
          </a:p>
        </p:txBody>
      </p:sp>
      <p:sp>
        <p:nvSpPr>
          <p:cNvPr id="33" name="Text Placeholder 17"/>
          <p:cNvSpPr>
            <a:spLocks noGrp="1"/>
          </p:cNvSpPr>
          <p:nvPr>
            <p:ph type="body" sz="quarter" idx="15"/>
          </p:nvPr>
        </p:nvSpPr>
        <p:spPr>
          <a:xfrm>
            <a:off x="1709985" y="4467012"/>
            <a:ext cx="3680189" cy="680643"/>
          </a:xfrm>
        </p:spPr>
        <p:txBody>
          <a:bodyPr>
            <a:normAutofit/>
          </a:bodyPr>
          <a:lstStyle/>
          <a:p>
            <a:r>
              <a:rPr lang="en-US" dirty="0"/>
              <a:t>Prevent wasted budget allocations</a:t>
            </a:r>
          </a:p>
        </p:txBody>
      </p:sp>
      <p:sp>
        <p:nvSpPr>
          <p:cNvPr id="34" name="Rectangle 33">
            <a:hlinkClick r:id="rId2" action="ppaction://hlinksldjump"/>
          </p:cNvPr>
          <p:cNvSpPr/>
          <p:nvPr/>
        </p:nvSpPr>
        <p:spPr>
          <a:xfrm>
            <a:off x="1709983" y="269225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3" action="ppaction://hlinksldjump"/>
          </p:cNvPr>
          <p:cNvSpPr/>
          <p:nvPr/>
        </p:nvSpPr>
        <p:spPr>
          <a:xfrm>
            <a:off x="1709983"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4" action="ppaction://hlinksldjump"/>
          </p:cNvPr>
          <p:cNvSpPr/>
          <p:nvPr/>
        </p:nvSpPr>
        <p:spPr>
          <a:xfrm>
            <a:off x="1709983" y="44670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5" action="ppaction://hlinksldjump"/>
          </p:cNvPr>
          <p:cNvSpPr/>
          <p:nvPr/>
        </p:nvSpPr>
        <p:spPr>
          <a:xfrm>
            <a:off x="1709983"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995026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a:t>
            </a:r>
            <a:r>
              <a:rPr lang="en-US" dirty="0" smtClean="0"/>
              <a:t>2.2 </a:t>
            </a:r>
            <a:r>
              <a:rPr lang="en-US" dirty="0"/>
              <a:t>Practice</a:t>
            </a:r>
          </a:p>
        </p:txBody>
      </p:sp>
      <p:sp>
        <p:nvSpPr>
          <p:cNvPr id="3" name="Content Placeholder 2"/>
          <p:cNvSpPr>
            <a:spLocks noGrp="1"/>
          </p:cNvSpPr>
          <p:nvPr>
            <p:ph type="body" sz="quarter" idx="10"/>
          </p:nvPr>
        </p:nvSpPr>
        <p:spPr/>
        <p:txBody>
          <a:bodyPr/>
          <a:lstStyle/>
          <a:p>
            <a:r>
              <a:rPr lang="en-US" dirty="0" smtClean="0"/>
              <a:t>Correct!</a:t>
            </a:r>
            <a:endParaRPr lang="en-US" dirty="0"/>
          </a:p>
        </p:txBody>
      </p:sp>
      <p:sp>
        <p:nvSpPr>
          <p:cNvPr id="5" name="Text Placeholder 4"/>
          <p:cNvSpPr>
            <a:spLocks noGrp="1"/>
          </p:cNvSpPr>
          <p:nvPr>
            <p:ph type="body" sz="quarter" idx="11"/>
          </p:nvPr>
        </p:nvSpPr>
        <p:spPr/>
        <p:txBody>
          <a:bodyPr/>
          <a:lstStyle/>
          <a:p>
            <a:r>
              <a:rPr lang="en-US" dirty="0" smtClean="0"/>
              <a:t>Our number one job is to keep the sponsors happy as they build IBM’s business.</a:t>
            </a:r>
            <a:endParaRPr lang="en-US" dirty="0"/>
          </a:p>
        </p:txBody>
      </p:sp>
      <p:sp>
        <p:nvSpPr>
          <p:cNvPr id="4" name="Frame 3"/>
          <p:cNvSpPr/>
          <p:nvPr/>
        </p:nvSpPr>
        <p:spPr>
          <a:xfrm>
            <a:off x="9777413" y="58728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40" name="Frame 39"/>
          <p:cNvSpPr/>
          <p:nvPr/>
        </p:nvSpPr>
        <p:spPr>
          <a:xfrm>
            <a:off x="1709983" y="3589569"/>
            <a:ext cx="3686732" cy="680643"/>
          </a:xfrm>
          <a:prstGeom prst="fram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7" name="Text Placeholder 6"/>
          <p:cNvSpPr>
            <a:spLocks noGrp="1"/>
          </p:cNvSpPr>
          <p:nvPr>
            <p:ph type="body" sz="quarter" idx="16"/>
          </p:nvPr>
        </p:nvSpPr>
        <p:spPr/>
        <p:txBody>
          <a:bodyPr/>
          <a:lstStyle/>
          <a:p>
            <a:endParaRPr lang="en-US"/>
          </a:p>
        </p:txBody>
      </p:sp>
      <p:sp>
        <p:nvSpPr>
          <p:cNvPr id="22" name="Text Placeholder 12"/>
          <p:cNvSpPr>
            <a:spLocks noGrp="1"/>
          </p:cNvSpPr>
          <p:nvPr>
            <p:ph type="body" sz="quarter" idx="12"/>
          </p:nvPr>
        </p:nvSpPr>
        <p:spPr>
          <a:xfrm>
            <a:off x="1696092" y="2698305"/>
            <a:ext cx="3680189" cy="680643"/>
          </a:xfrm>
        </p:spPr>
        <p:txBody>
          <a:bodyPr/>
          <a:lstStyle/>
          <a:p>
            <a:r>
              <a:rPr lang="en-US" dirty="0"/>
              <a:t>Improve their completion rates</a:t>
            </a:r>
          </a:p>
        </p:txBody>
      </p:sp>
      <p:sp>
        <p:nvSpPr>
          <p:cNvPr id="23" name="Text Placeholder 13"/>
          <p:cNvSpPr>
            <a:spLocks noGrp="1"/>
          </p:cNvSpPr>
          <p:nvPr>
            <p:ph type="body" sz="quarter" idx="13"/>
          </p:nvPr>
        </p:nvSpPr>
        <p:spPr>
          <a:xfrm>
            <a:off x="1709983" y="3597544"/>
            <a:ext cx="3680189" cy="680643"/>
          </a:xfrm>
        </p:spPr>
        <p:txBody>
          <a:bodyPr/>
          <a:lstStyle/>
          <a:p>
            <a:r>
              <a:rPr lang="en-US" dirty="0"/>
              <a:t>Keep the sponsor happy</a:t>
            </a:r>
          </a:p>
        </p:txBody>
      </p:sp>
      <p:sp>
        <p:nvSpPr>
          <p:cNvPr id="24" name="Text Placeholder 14"/>
          <p:cNvSpPr>
            <a:spLocks noGrp="1"/>
          </p:cNvSpPr>
          <p:nvPr>
            <p:ph type="body" sz="quarter" idx="14"/>
          </p:nvPr>
        </p:nvSpPr>
        <p:spPr>
          <a:xfrm>
            <a:off x="1709985" y="5358276"/>
            <a:ext cx="3680189" cy="680643"/>
          </a:xfrm>
        </p:spPr>
        <p:txBody>
          <a:bodyPr/>
          <a:lstStyle/>
          <a:p>
            <a:r>
              <a:rPr lang="en-US" dirty="0"/>
              <a:t>Satisfaction of a job well done</a:t>
            </a:r>
          </a:p>
        </p:txBody>
      </p:sp>
      <p:sp>
        <p:nvSpPr>
          <p:cNvPr id="25" name="Text Placeholder 17"/>
          <p:cNvSpPr>
            <a:spLocks noGrp="1"/>
          </p:cNvSpPr>
          <p:nvPr>
            <p:ph type="body" sz="quarter" idx="15"/>
          </p:nvPr>
        </p:nvSpPr>
        <p:spPr>
          <a:xfrm>
            <a:off x="1709985" y="4467012"/>
            <a:ext cx="3680189" cy="680643"/>
          </a:xfrm>
        </p:spPr>
        <p:txBody>
          <a:bodyPr>
            <a:normAutofit/>
          </a:bodyPr>
          <a:lstStyle/>
          <a:p>
            <a:r>
              <a:rPr lang="en-US" dirty="0"/>
              <a:t>Prevent wasted budget allocations</a:t>
            </a:r>
          </a:p>
        </p:txBody>
      </p:sp>
      <p:sp>
        <p:nvSpPr>
          <p:cNvPr id="26" name="Rectangle 25">
            <a:hlinkClick r:id="rId2" action="ppaction://hlinksldjump"/>
          </p:cNvPr>
          <p:cNvSpPr/>
          <p:nvPr/>
        </p:nvSpPr>
        <p:spPr>
          <a:xfrm>
            <a:off x="1709983" y="2692255"/>
            <a:ext cx="3680190" cy="6927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hlinkClick r:id="rId3" action="ppaction://hlinksldjump"/>
          </p:cNvPr>
          <p:cNvSpPr/>
          <p:nvPr/>
        </p:nvSpPr>
        <p:spPr>
          <a:xfrm>
            <a:off x="1709983" y="3597544"/>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hlinkClick r:id="rId4" action="ppaction://hlinksldjump"/>
          </p:cNvPr>
          <p:cNvSpPr/>
          <p:nvPr/>
        </p:nvSpPr>
        <p:spPr>
          <a:xfrm>
            <a:off x="1709983" y="4467012"/>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hlinkClick r:id="rId5" action="ppaction://hlinksldjump"/>
          </p:cNvPr>
          <p:cNvSpPr/>
          <p:nvPr/>
        </p:nvSpPr>
        <p:spPr>
          <a:xfrm>
            <a:off x="1709983" y="5358276"/>
            <a:ext cx="3680189" cy="6806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279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1 - Objectives</a:t>
            </a:r>
            <a:endParaRPr lang="en-US" dirty="0"/>
          </a:p>
        </p:txBody>
      </p:sp>
      <p:sp>
        <p:nvSpPr>
          <p:cNvPr id="3" name="Content Placeholder 2"/>
          <p:cNvSpPr>
            <a:spLocks noGrp="1"/>
          </p:cNvSpPr>
          <p:nvPr>
            <p:ph type="body" sz="quarter" idx="11"/>
          </p:nvPr>
        </p:nvSpPr>
        <p:spPr/>
        <p:txBody>
          <a:bodyPr>
            <a:normAutofit/>
          </a:bodyPr>
          <a:lstStyle/>
          <a:p>
            <a:pPr marL="457200" lvl="1" indent="0">
              <a:buNone/>
            </a:pPr>
            <a:r>
              <a:rPr lang="en-US" dirty="0" smtClean="0"/>
              <a:t>1.1 -- Given </a:t>
            </a:r>
            <a:r>
              <a:rPr lang="en-US" dirty="0"/>
              <a:t>a list of options, the learner will be able to define IBM QA </a:t>
            </a:r>
            <a:r>
              <a:rPr lang="en-US" dirty="0" smtClean="0"/>
              <a:t>standards</a:t>
            </a:r>
          </a:p>
          <a:p>
            <a:pPr marL="457200" lvl="1" indent="0">
              <a:buNone/>
            </a:pPr>
            <a:r>
              <a:rPr lang="en-US" dirty="0" smtClean="0"/>
              <a:t>1.2 -- Given </a:t>
            </a:r>
            <a:r>
              <a:rPr lang="en-US" dirty="0"/>
              <a:t>a list of options the learner will be able to select why IBM has multiple QA standards </a:t>
            </a:r>
            <a:r>
              <a:rPr lang="en-US" dirty="0" smtClean="0"/>
              <a:t>sets</a:t>
            </a:r>
          </a:p>
          <a:p>
            <a:pPr marL="457200" lvl="1" indent="0">
              <a:buNone/>
            </a:pPr>
            <a:r>
              <a:rPr lang="en-US" dirty="0" smtClean="0"/>
              <a:t>1.3 -- </a:t>
            </a:r>
            <a:r>
              <a:rPr lang="en-US" dirty="0"/>
              <a:t>Given a statement, the learner will be able to recognize a false statement about </a:t>
            </a:r>
            <a:r>
              <a:rPr lang="en-US" dirty="0" smtClean="0"/>
              <a:t>the different template versions.</a:t>
            </a:r>
          </a:p>
          <a:p>
            <a:pPr marL="457200" lvl="1" indent="0">
              <a:buNone/>
            </a:pPr>
            <a:r>
              <a:rPr lang="en-US" dirty="0" smtClean="0"/>
              <a:t>1.4 -- </a:t>
            </a:r>
            <a:r>
              <a:rPr lang="en-US" dirty="0"/>
              <a:t>Given a list of options, the learner will be able to identify why IBM requires QA standards.</a:t>
            </a:r>
            <a:endParaRPr lang="en-US" dirty="0" smtClean="0"/>
          </a:p>
          <a:p>
            <a:pPr marL="457200" lvl="1" indent="0">
              <a:buNone/>
            </a:pPr>
            <a:r>
              <a:rPr lang="en-US" dirty="0" smtClean="0"/>
              <a:t>1.5 -- </a:t>
            </a:r>
            <a:r>
              <a:rPr lang="en-US" dirty="0"/>
              <a:t>Given a statement, the learner will be able to recognize </a:t>
            </a:r>
            <a:r>
              <a:rPr lang="en-US" dirty="0" smtClean="0"/>
              <a:t>if a statement </a:t>
            </a:r>
            <a:r>
              <a:rPr lang="en-US" dirty="0"/>
              <a:t>about why </a:t>
            </a:r>
            <a:r>
              <a:rPr lang="en-US" dirty="0" smtClean="0"/>
              <a:t>consistency, error reduction and production efficiency are important is true or false.</a:t>
            </a:r>
          </a:p>
        </p:txBody>
      </p:sp>
    </p:spTree>
    <p:extLst>
      <p:ext uri="{BB962C8B-B14F-4D97-AF65-F5344CB8AC3E}">
        <p14:creationId xmlns:p14="http://schemas.microsoft.com/office/powerpoint/2010/main" val="183919115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Conclusion/Posttest</a:t>
            </a:r>
            <a:endParaRPr lang="en-US"/>
          </a:p>
        </p:txBody>
      </p:sp>
      <p:sp>
        <p:nvSpPr>
          <p:cNvPr id="3" name="Content Placeholder 2"/>
          <p:cNvSpPr>
            <a:spLocks noGrp="1"/>
          </p:cNvSpPr>
          <p:nvPr>
            <p:ph type="body" sz="quarter" idx="11"/>
          </p:nvPr>
        </p:nvSpPr>
        <p:spPr/>
        <p:txBody>
          <a:bodyPr/>
          <a:lstStyle/>
          <a:p>
            <a:r>
              <a:rPr lang="en-US" dirty="0" smtClean="0"/>
              <a:t>Thank you for making it to the end of the course!</a:t>
            </a:r>
          </a:p>
          <a:p>
            <a:r>
              <a:rPr lang="en-US" dirty="0" smtClean="0"/>
              <a:t>Hopefully you have a better understanding of the course material. If there is a section that you want to review please select the objective above.</a:t>
            </a:r>
          </a:p>
          <a:p>
            <a:r>
              <a:rPr lang="en-US" dirty="0" smtClean="0"/>
              <a:t>As a reward here is a test for you.</a:t>
            </a:r>
          </a:p>
          <a:p>
            <a:pPr lvl="1"/>
            <a:r>
              <a:rPr lang="en-US" dirty="0" smtClean="0"/>
              <a:t>We appreciate you taking the time to take the test so that we can tailor this module for future trainees and to also develop new modules</a:t>
            </a:r>
            <a:r>
              <a:rPr lang="en-US" dirty="0" smtClean="0"/>
              <a:t>.</a:t>
            </a:r>
          </a:p>
          <a:p>
            <a:pPr lvl="1"/>
            <a:endParaRPr lang="en-US" dirty="0"/>
          </a:p>
          <a:p>
            <a:pPr lvl="1"/>
            <a:r>
              <a:rPr lang="en-US" dirty="0" smtClean="0">
                <a:hlinkClick r:id="rId2"/>
              </a:rPr>
              <a:t>Posttest link</a:t>
            </a:r>
            <a:endParaRPr lang="en-US" dirty="0"/>
          </a:p>
        </p:txBody>
      </p:sp>
      <p:sp>
        <p:nvSpPr>
          <p:cNvPr id="4" name="Frame 3"/>
          <p:cNvSpPr/>
          <p:nvPr/>
        </p:nvSpPr>
        <p:spPr>
          <a:xfrm>
            <a:off x="10922000" y="587861"/>
            <a:ext cx="1270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5" name="TextBox 4"/>
          <p:cNvSpPr txBox="1"/>
          <p:nvPr/>
        </p:nvSpPr>
        <p:spPr>
          <a:xfrm>
            <a:off x="2111338" y="6583680"/>
            <a:ext cx="184731" cy="584775"/>
          </a:xfrm>
          <a:prstGeom prst="rect">
            <a:avLst/>
          </a:prstGeom>
          <a:noFill/>
        </p:spPr>
        <p:txBody>
          <a:bodyPr wrap="none" rtlCol="0">
            <a:spAutoFit/>
          </a:bodyPr>
          <a:lstStyle/>
          <a:p>
            <a:pPr algn="ctr"/>
            <a:endParaRPr lang="en-US" sz="3200" dirty="0" smtClean="0">
              <a:solidFill>
                <a:schemeClr val="accent6">
                  <a:lumMod val="50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83008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IBM QA standards?</a:t>
            </a:r>
            <a:endParaRPr lang="en-US" dirty="0"/>
          </a:p>
        </p:txBody>
      </p:sp>
      <p:sp>
        <p:nvSpPr>
          <p:cNvPr id="3" name="Content Placeholder 2"/>
          <p:cNvSpPr>
            <a:spLocks noGrp="1"/>
          </p:cNvSpPr>
          <p:nvPr>
            <p:ph type="body" sz="quarter" idx="11"/>
          </p:nvPr>
        </p:nvSpPr>
        <p:spPr/>
        <p:txBody>
          <a:bodyPr>
            <a:normAutofit/>
          </a:bodyPr>
          <a:lstStyle/>
          <a:p>
            <a:pPr marL="0" indent="0">
              <a:buNone/>
            </a:pPr>
            <a:r>
              <a:rPr lang="en-US" dirty="0" smtClean="0"/>
              <a:t>IBM QA standards are a set of rules developed by IBM web developers and the CIO office that guide all visual aspects, user interactions, and technical specifications on </a:t>
            </a:r>
            <a:r>
              <a:rPr lang="en-US" dirty="0" err="1" smtClean="0"/>
              <a:t>ibm.com</a:t>
            </a:r>
            <a:r>
              <a:rPr lang="en-US" dirty="0" smtClean="0"/>
              <a:t> sites. These standards are mandatory and all new sites and site changes must be vetted to make sure they are in alignment with IBM QA standards.*</a:t>
            </a:r>
            <a:endParaRPr lang="en-US" dirty="0"/>
          </a:p>
        </p:txBody>
      </p:sp>
      <p:sp>
        <p:nvSpPr>
          <p:cNvPr id="4" name="Content Placeholder 2"/>
          <p:cNvSpPr txBox="1">
            <a:spLocks/>
          </p:cNvSpPr>
          <p:nvPr/>
        </p:nvSpPr>
        <p:spPr>
          <a:xfrm>
            <a:off x="5914901" y="5917263"/>
            <a:ext cx="6277099" cy="527669"/>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600" dirty="0" smtClean="0"/>
              <a:t>* There are certain exceptions that are allowed on a limited basis. These exceptions require a written justification and approval from the CIO team.</a:t>
            </a:r>
            <a:endParaRPr lang="en-US" sz="1600" dirty="0"/>
          </a:p>
        </p:txBody>
      </p:sp>
      <p:sp>
        <p:nvSpPr>
          <p:cNvPr id="5" name="Frame 4"/>
          <p:cNvSpPr/>
          <p:nvPr/>
        </p:nvSpPr>
        <p:spPr>
          <a:xfrm>
            <a:off x="2917825" y="59421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64018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IBM QA standards?</a:t>
            </a:r>
            <a:endParaRPr lang="en-US" dirty="0"/>
          </a:p>
        </p:txBody>
      </p:sp>
      <p:sp>
        <p:nvSpPr>
          <p:cNvPr id="3" name="Content Placeholder 2"/>
          <p:cNvSpPr>
            <a:spLocks noGrp="1"/>
          </p:cNvSpPr>
          <p:nvPr>
            <p:ph type="body" sz="quarter" idx="11"/>
          </p:nvPr>
        </p:nvSpPr>
        <p:spPr/>
        <p:txBody>
          <a:bodyPr>
            <a:normAutofit/>
          </a:bodyPr>
          <a:lstStyle/>
          <a:p>
            <a:pPr marL="0" indent="0">
              <a:buNone/>
            </a:pPr>
            <a:r>
              <a:rPr lang="en-US" sz="1600" dirty="0" smtClean="0"/>
              <a:t>IBM QA standards are a </a:t>
            </a:r>
            <a:r>
              <a:rPr lang="en-US" sz="2400" b="1" dirty="0" smtClean="0">
                <a:solidFill>
                  <a:srgbClr val="FF0000"/>
                </a:solidFill>
              </a:rPr>
              <a:t>set of rules </a:t>
            </a:r>
            <a:r>
              <a:rPr lang="en-US" sz="1600" dirty="0" smtClean="0"/>
              <a:t>developed by IBM web developers and the </a:t>
            </a:r>
            <a:r>
              <a:rPr lang="en-US" sz="2400" b="1" dirty="0" smtClean="0">
                <a:solidFill>
                  <a:srgbClr val="FF0000"/>
                </a:solidFill>
              </a:rPr>
              <a:t>CIO office </a:t>
            </a:r>
            <a:r>
              <a:rPr lang="en-US" sz="1600" dirty="0" smtClean="0"/>
              <a:t>that guide all </a:t>
            </a:r>
            <a:r>
              <a:rPr lang="en-US" sz="2400" b="1" dirty="0" smtClean="0">
                <a:solidFill>
                  <a:srgbClr val="FF0000"/>
                </a:solidFill>
              </a:rPr>
              <a:t>visual aspects, user interactions, and technical specifications </a:t>
            </a:r>
            <a:r>
              <a:rPr lang="en-US" sz="1600" dirty="0" smtClean="0"/>
              <a:t>on </a:t>
            </a:r>
            <a:r>
              <a:rPr lang="en-US" sz="1600" dirty="0" err="1" smtClean="0"/>
              <a:t>ibm.com</a:t>
            </a:r>
            <a:r>
              <a:rPr lang="en-US" sz="1600" dirty="0" smtClean="0"/>
              <a:t> sites. These standards are </a:t>
            </a:r>
            <a:r>
              <a:rPr lang="en-US" sz="2400" b="1" dirty="0" smtClean="0">
                <a:solidFill>
                  <a:srgbClr val="FF0000"/>
                </a:solidFill>
              </a:rPr>
              <a:t>mandatory</a:t>
            </a:r>
            <a:r>
              <a:rPr lang="en-US" sz="1600" b="1" dirty="0" smtClean="0">
                <a:solidFill>
                  <a:srgbClr val="FF0000"/>
                </a:solidFill>
              </a:rPr>
              <a:t> </a:t>
            </a:r>
            <a:r>
              <a:rPr lang="en-US" sz="1600" dirty="0" smtClean="0"/>
              <a:t>and all new sites and site changes must be </a:t>
            </a:r>
            <a:r>
              <a:rPr lang="en-US" sz="2400" b="1" dirty="0" smtClean="0">
                <a:solidFill>
                  <a:srgbClr val="FF0000"/>
                </a:solidFill>
              </a:rPr>
              <a:t>vetted</a:t>
            </a:r>
            <a:r>
              <a:rPr lang="en-US" sz="2400" b="1" dirty="0" smtClean="0"/>
              <a:t> </a:t>
            </a:r>
            <a:r>
              <a:rPr lang="en-US" sz="1600" dirty="0" smtClean="0"/>
              <a:t>to make sure they are in alignment with IBM QA standards.*</a:t>
            </a:r>
            <a:endParaRPr lang="en-US" sz="1600" dirty="0"/>
          </a:p>
        </p:txBody>
      </p:sp>
      <p:sp>
        <p:nvSpPr>
          <p:cNvPr id="5" name="Content Placeholder 2"/>
          <p:cNvSpPr txBox="1">
            <a:spLocks/>
          </p:cNvSpPr>
          <p:nvPr/>
        </p:nvSpPr>
        <p:spPr>
          <a:xfrm>
            <a:off x="838200" y="3630480"/>
            <a:ext cx="10515600" cy="281445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 typeface=".AppleSystemUIFont" charset="0"/>
              <a:buChar char=" "/>
            </a:pPr>
            <a:r>
              <a:rPr lang="en-US" sz="2000" b="1" dirty="0" smtClean="0"/>
              <a:t>Rules</a:t>
            </a:r>
            <a:r>
              <a:rPr lang="en-US" sz="2000" dirty="0" smtClean="0"/>
              <a:t> – these are requirements and unless there is a special dispensation they must be followed not matter how much a sponsor is frustrated. Dispensation are difficult to receive and need ironclad justification.</a:t>
            </a:r>
          </a:p>
          <a:p>
            <a:pPr>
              <a:buFont typeface=".AppleSystemUIFont" charset="0"/>
              <a:buChar char=" "/>
            </a:pPr>
            <a:r>
              <a:rPr lang="en-US" sz="2000" b="1" dirty="0" smtClean="0"/>
              <a:t>CIO</a:t>
            </a:r>
            <a:r>
              <a:rPr lang="en-US" sz="2000" dirty="0" smtClean="0"/>
              <a:t> – The CIO team works to make sure the standards make sense visually and technically while providing a satisfying experience for customers. They are also who approve standards exceptions.</a:t>
            </a:r>
          </a:p>
          <a:p>
            <a:pPr>
              <a:buFont typeface=".AppleSystemUIFont" charset="0"/>
              <a:buChar char=" "/>
            </a:pPr>
            <a:r>
              <a:rPr lang="en-US" sz="2000" b="1" dirty="0" smtClean="0"/>
              <a:t>Visual</a:t>
            </a:r>
            <a:r>
              <a:rPr lang="en-US" sz="2000" dirty="0" smtClean="0"/>
              <a:t> – How the site looks. (colors, shadows, images, buttons, </a:t>
            </a:r>
            <a:r>
              <a:rPr lang="en-US" sz="2000" dirty="0" err="1" smtClean="0"/>
              <a:t>etc</a:t>
            </a:r>
            <a:r>
              <a:rPr lang="is-IS" sz="2000" dirty="0" smtClean="0"/>
              <a:t>…)</a:t>
            </a:r>
            <a:endParaRPr lang="en-US" sz="2000" dirty="0" smtClean="0"/>
          </a:p>
          <a:p>
            <a:pPr>
              <a:buFont typeface=".AppleSystemUIFont" charset="0"/>
              <a:buChar char=" "/>
            </a:pPr>
            <a:r>
              <a:rPr lang="en-US" sz="2000" b="1" dirty="0" smtClean="0"/>
              <a:t>Interaction</a:t>
            </a:r>
            <a:r>
              <a:rPr lang="en-US" sz="2000" dirty="0" smtClean="0"/>
              <a:t> – How the site works. (number of tabs, layout, overlays, </a:t>
            </a:r>
            <a:r>
              <a:rPr lang="en-US" sz="2000" dirty="0" err="1" smtClean="0"/>
              <a:t>etc</a:t>
            </a:r>
            <a:r>
              <a:rPr lang="is-IS" sz="2000" dirty="0" smtClean="0"/>
              <a:t>…)</a:t>
            </a:r>
            <a:endParaRPr lang="en-US" sz="2000" dirty="0" smtClean="0"/>
          </a:p>
          <a:p>
            <a:pPr>
              <a:buFont typeface=".AppleSystemUIFont" charset="0"/>
              <a:buChar char=" "/>
            </a:pPr>
            <a:r>
              <a:rPr lang="en-US" sz="2000" b="1" dirty="0" smtClean="0"/>
              <a:t>Technical</a:t>
            </a:r>
            <a:r>
              <a:rPr lang="en-US" sz="2000" dirty="0" smtClean="0"/>
              <a:t> – Which programming languages are allowed. (HTML, CSS, and JavaScript) </a:t>
            </a:r>
          </a:p>
          <a:p>
            <a:pPr>
              <a:buFont typeface=".AppleSystemUIFont" charset="0"/>
              <a:buChar char=" "/>
            </a:pPr>
            <a:r>
              <a:rPr lang="en-US" sz="2000" b="1" dirty="0" smtClean="0"/>
              <a:t>Mandatory</a:t>
            </a:r>
            <a:r>
              <a:rPr lang="en-US" sz="2000" dirty="0" smtClean="0"/>
              <a:t> – There are no excuses for not using the standards</a:t>
            </a:r>
          </a:p>
          <a:p>
            <a:pPr>
              <a:buFont typeface=".AppleSystemUIFont" charset="0"/>
              <a:buChar char=" "/>
            </a:pPr>
            <a:r>
              <a:rPr lang="en-US" sz="2000" b="1" dirty="0" smtClean="0"/>
              <a:t>Vetted</a:t>
            </a:r>
            <a:r>
              <a:rPr lang="en-US" sz="2000" dirty="0" smtClean="0"/>
              <a:t> – DPLs and DPSs are the first line of defense to prevent QA errors from being published. All levels must check for issues (DPLs, DPSs, builders, and QA specialists) </a:t>
            </a:r>
            <a:endParaRPr lang="en-US" sz="2000" dirty="0"/>
          </a:p>
        </p:txBody>
      </p:sp>
      <p:sp>
        <p:nvSpPr>
          <p:cNvPr id="6" name="Frame 5"/>
          <p:cNvSpPr/>
          <p:nvPr/>
        </p:nvSpPr>
        <p:spPr>
          <a:xfrm>
            <a:off x="2917825" y="594211"/>
            <a:ext cx="1143000" cy="390525"/>
          </a:xfrm>
          <a:prstGeom prst="fram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35548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ctr">
          <a:defRPr sz="3200" dirty="0" smtClean="0">
            <a:solidFill>
              <a:schemeClr val="accent6">
                <a:lumMod val="50000"/>
              </a:schemeClr>
            </a:solidFill>
            <a:latin typeface="Open Sans" panose="020B0606030504020204" pitchFamily="34" charset="0"/>
            <a:ea typeface="Open Sans" panose="020B0606030504020204" pitchFamily="34" charset="0"/>
            <a:cs typeface="Open Sans" panose="020B0606030504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1804</TotalTime>
  <Words>3976</Words>
  <Application>Microsoft Macintosh PowerPoint</Application>
  <PresentationFormat>Widescreen</PresentationFormat>
  <Paragraphs>509</Paragraphs>
  <Slides>70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70</vt:i4>
      </vt:variant>
    </vt:vector>
  </HeadingPairs>
  <TitlesOfParts>
    <vt:vector size="78" baseType="lpstr">
      <vt:lpstr>.AppleSystemUIFont</vt:lpstr>
      <vt:lpstr>Calibri</vt:lpstr>
      <vt:lpstr>Open Sans</vt:lpstr>
      <vt:lpstr>Rockwell</vt:lpstr>
      <vt:lpstr>Tw Cen MT</vt:lpstr>
      <vt:lpstr>Wingdings</vt:lpstr>
      <vt:lpstr>Arial</vt:lpstr>
      <vt:lpstr>Office Theme</vt:lpstr>
      <vt:lpstr>QA Standards</vt:lpstr>
      <vt:lpstr>How to navigate this module:</vt:lpstr>
      <vt:lpstr>Overview</vt:lpstr>
      <vt:lpstr>Overview</vt:lpstr>
      <vt:lpstr>Overview</vt:lpstr>
      <vt:lpstr>Goal 1</vt:lpstr>
      <vt:lpstr>Goal 1 - Objectives</vt:lpstr>
      <vt:lpstr>What are IBM QA standards?</vt:lpstr>
      <vt:lpstr>What are IBM QA standards?</vt:lpstr>
      <vt:lpstr>What are IBM QA standards?</vt:lpstr>
      <vt:lpstr>Objective 1.1 Practice</vt:lpstr>
      <vt:lpstr>Objective 1.1 Practice</vt:lpstr>
      <vt:lpstr>Objective 1.1 Practice</vt:lpstr>
      <vt:lpstr>Objective 1.1 Practice</vt:lpstr>
      <vt:lpstr>Objective 1.1 Practice</vt:lpstr>
      <vt:lpstr>Why multiple standards?</vt:lpstr>
      <vt:lpstr>Why multiple standards?</vt:lpstr>
      <vt:lpstr>Why multiple standards?</vt:lpstr>
      <vt:lpstr>Objective 1.2 Practice</vt:lpstr>
      <vt:lpstr>Objective 1.2 Practice</vt:lpstr>
      <vt:lpstr>Objective 1.2 Practice</vt:lpstr>
      <vt:lpstr>Objective 1.2 Practice</vt:lpstr>
      <vt:lpstr>Objective 1.2 Practice</vt:lpstr>
      <vt:lpstr>The multiple standards</vt:lpstr>
      <vt:lpstr>The multiple standards</vt:lpstr>
      <vt:lpstr>Objective 1.3 Practice 1</vt:lpstr>
      <vt:lpstr>Objective 1.3 Practice 1</vt:lpstr>
      <vt:lpstr>Objective 1.3 Practice 1</vt:lpstr>
      <vt:lpstr>Objective 1.3 Practice 2</vt:lpstr>
      <vt:lpstr>Objective 1.3 Practice 2</vt:lpstr>
      <vt:lpstr>Objective 1.3 Practice 2</vt:lpstr>
      <vt:lpstr>Objective 1.3 Practice 3</vt:lpstr>
      <vt:lpstr>Objective 1.3 Practice 3</vt:lpstr>
      <vt:lpstr>Objective 1.3 Practice 3</vt:lpstr>
      <vt:lpstr>Why is QA important?</vt:lpstr>
      <vt:lpstr>Why is QA important?</vt:lpstr>
      <vt:lpstr>Objective 1.4 Practice</vt:lpstr>
      <vt:lpstr>Objective 1.4 Practice</vt:lpstr>
      <vt:lpstr>Objective 1.4 Practice</vt:lpstr>
      <vt:lpstr>Objective 1.4 Practice</vt:lpstr>
      <vt:lpstr>Objective 1.4 Practice</vt:lpstr>
      <vt:lpstr>Why is production efficiency important?</vt:lpstr>
      <vt:lpstr>Why is consistency important?</vt:lpstr>
      <vt:lpstr>Why is error reduction important?</vt:lpstr>
      <vt:lpstr>Have you encountered these factors?</vt:lpstr>
      <vt:lpstr>Objective 1.5 Practice 1</vt:lpstr>
      <vt:lpstr>Objective 1.5 Practice 1</vt:lpstr>
      <vt:lpstr>Objective 1.5 Practice 1</vt:lpstr>
      <vt:lpstr>Objective 1.5 Practice 2</vt:lpstr>
      <vt:lpstr>Objective 1.5 Practice 2</vt:lpstr>
      <vt:lpstr>Objective 1.5 Practice 2</vt:lpstr>
      <vt:lpstr>Objective 1.5 Practice 3</vt:lpstr>
      <vt:lpstr>Objective 1.5 Practice 3</vt:lpstr>
      <vt:lpstr>Objective 1.5 Practice 3</vt:lpstr>
      <vt:lpstr>Goal 2</vt:lpstr>
      <vt:lpstr>Goal 2 - Objectives</vt:lpstr>
      <vt:lpstr>So an issue was missed, so what? </vt:lpstr>
      <vt:lpstr>So an issue was missed, so what? </vt:lpstr>
      <vt:lpstr>So an issue was missed, so what? </vt:lpstr>
      <vt:lpstr>Objective 2.1 Practice</vt:lpstr>
      <vt:lpstr>Objective 2.1 Practice </vt:lpstr>
      <vt:lpstr>Objective 2.1 Practice</vt:lpstr>
      <vt:lpstr>DPL/DPS, Check it every time! </vt:lpstr>
      <vt:lpstr>DPL/DPS, Check it every time! </vt:lpstr>
      <vt:lpstr>Objective 2.2 Practice</vt:lpstr>
      <vt:lpstr>Objective 2.2 Practice</vt:lpstr>
      <vt:lpstr>Objective 2.2 Practice</vt:lpstr>
      <vt:lpstr>Objective 2.2 Practice</vt:lpstr>
      <vt:lpstr>Objective 2.2 Practice</vt:lpstr>
      <vt:lpstr>Conclusion/Posttest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QA Standards</dc:title>
  <dc:creator>BARKER, DAVID</dc:creator>
  <cp:lastModifiedBy>BARKER, DAVID</cp:lastModifiedBy>
  <cp:revision>112</cp:revision>
  <dcterms:created xsi:type="dcterms:W3CDTF">2015-12-11T19:49:59Z</dcterms:created>
  <dcterms:modified xsi:type="dcterms:W3CDTF">2015-12-14T02:20:32Z</dcterms:modified>
</cp:coreProperties>
</file>